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7"/>
  </p:notesMasterIdLst>
  <p:handoutMasterIdLst>
    <p:handoutMasterId r:id="rId42"/>
  </p:handoutMasterIdLst>
  <p:sldIdLst>
    <p:sldId id="381" r:id="rId4"/>
    <p:sldId id="561" r:id="rId5"/>
    <p:sldId id="1014" r:id="rId6"/>
    <p:sldId id="1606" r:id="rId8"/>
    <p:sldId id="1485" r:id="rId9"/>
    <p:sldId id="1605" r:id="rId10"/>
    <p:sldId id="1609" r:id="rId11"/>
    <p:sldId id="1610" r:id="rId12"/>
    <p:sldId id="1626" r:id="rId13"/>
    <p:sldId id="1627" r:id="rId14"/>
    <p:sldId id="1623" r:id="rId15"/>
    <p:sldId id="1642" r:id="rId16"/>
    <p:sldId id="1645" r:id="rId17"/>
    <p:sldId id="1646" r:id="rId18"/>
    <p:sldId id="1653" r:id="rId19"/>
    <p:sldId id="1654" r:id="rId20"/>
    <p:sldId id="1655" r:id="rId21"/>
    <p:sldId id="1662" r:id="rId22"/>
    <p:sldId id="1663" r:id="rId23"/>
    <p:sldId id="1664" r:id="rId24"/>
    <p:sldId id="1665" r:id="rId25"/>
    <p:sldId id="1675" r:id="rId26"/>
    <p:sldId id="1676" r:id="rId27"/>
    <p:sldId id="1677" r:id="rId28"/>
    <p:sldId id="1678" r:id="rId29"/>
    <p:sldId id="1679" r:id="rId30"/>
    <p:sldId id="1680" r:id="rId31"/>
    <p:sldId id="1681" r:id="rId32"/>
    <p:sldId id="750" r:id="rId33"/>
    <p:sldId id="751" r:id="rId34"/>
    <p:sldId id="752" r:id="rId35"/>
    <p:sldId id="753" r:id="rId36"/>
    <p:sldId id="754" r:id="rId37"/>
    <p:sldId id="759" r:id="rId38"/>
    <p:sldId id="756" r:id="rId39"/>
    <p:sldId id="757" r:id="rId40"/>
    <p:sldId id="758" r:id="rId41"/>
  </p:sldIdLst>
  <p:sldSz cx="12192000" cy="6858000"/>
  <p:notesSz cx="6858000" cy="9144000"/>
  <p:custDataLst>
    <p:tags r:id="rId4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4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32" y="336"/>
      </p:cViewPr>
      <p:guideLst>
        <p:guide orient="horz" pos="1959"/>
        <p:guide pos="381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7" Type="http://schemas.openxmlformats.org/officeDocument/2006/relationships/tags" Target="tags/tag71.xml"/><Relationship Id="rId46" Type="http://schemas.openxmlformats.org/officeDocument/2006/relationships/commentAuthors" Target="commentAuthors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handoutMaster" Target="handoutMasters/handoutMaster1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https://developer.android.com/ndk/guides/abis.html?hl=zh-cn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我们平常可能会接触到word是16位，dword是32，这里的word与字长不是同一个概念,这里表示一个数据类型，而非CPU的最大二进制位。</a:t>
            </a:r>
            <a:endParaRPr lang="zh-CN" altLang="en-US"/>
          </a:p>
          <a:p>
            <a:r>
              <a:rPr lang="zh-CN" altLang="en-US"/>
              <a:t>另外还有byte表示字节,1byte=8bit,二进制数系统中，每个0或1就是一个位（bit）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即在 Java代码 里调用 C、C++等语言的代码 或 C、C++代码调用 Java 代码，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https://user.qzone.qq.com/2133576719?source=aiostar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https://ke.qq.com/comment/index.html?cid=341933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NDK是属于 Android 的，与Java并无直接关系</a:t>
            </a:r>
            <a:endParaRPr lang="zh-CN" altLang="en-US"/>
          </a:p>
          <a:p>
            <a:r>
              <a:rPr lang="zh-CN" altLang="en-US"/>
              <a:t>即可通过 NDK在 Android中 使用 JNI与本地代码（如C、C++）交互</a:t>
            </a:r>
            <a:endParaRPr lang="zh-CN" altLang="en-US"/>
          </a:p>
          <a:p>
            <a:r>
              <a:rPr lang="zh-CN" altLang="en-US"/>
              <a:t>即 Android开发的功能需要本地代码（C/C++）实现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Linux下的.so是基于Linux下的动态链接,其功能和作用类似与windows下.dll文件。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tags" Target="../tags/tag39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tags" Target="../tags/tag40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tags" Target="../tags/tag41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tags" Target="../tags/tag42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tags" Target="../tags/tag4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tags" Target="../tags/tag49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.jpeg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7.xml"/><Relationship Id="rId10" Type="http://schemas.openxmlformats.org/officeDocument/2006/relationships/notesSlide" Target="../notesSlides/notesSlide1.xml"/><Relationship Id="rId1" Type="http://schemas.openxmlformats.org/officeDocument/2006/relationships/tags" Target="../tags/tag6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1" Type="http://schemas.openxmlformats.org/officeDocument/2006/relationships/tags" Target="../tags/tag50.xml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0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Relationship Id="rId3" Type="http://schemas.openxmlformats.org/officeDocument/2006/relationships/image" Target="../media/image26.jpeg"/><Relationship Id="rId2" Type="http://schemas.openxmlformats.org/officeDocument/2006/relationships/tags" Target="../tags/tag57.xml"/><Relationship Id="rId1" Type="http://schemas.openxmlformats.org/officeDocument/2006/relationships/tags" Target="../tags/tag56.xml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2828925" y="4206875"/>
            <a:ext cx="6097588" cy="29686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 fontAlgn="auto"/>
            <a:r>
              <a:rPr lang="en-US" altLang="zh-CN" sz="1335" strike="noStrike" noProof="1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THANK YOU FOR WATCHING</a:t>
            </a:r>
            <a:endParaRPr lang="zh-CN" altLang="en-US" sz="1335" strike="noStrike" noProof="1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1" name="PA_组合 20"/>
          <p:cNvGrpSpPr/>
          <p:nvPr/>
        </p:nvGrpSpPr>
        <p:grpSpPr>
          <a:xfrm>
            <a:off x="-25400" y="3955098"/>
            <a:ext cx="12192000" cy="71437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7897" name="Picture 5" descr="C:\Users\dev\Desktop\x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420688"/>
            <a:ext cx="1331913" cy="1331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8" name="文本框 1"/>
          <p:cNvSpPr txBox="1"/>
          <p:nvPr/>
        </p:nvSpPr>
        <p:spPr>
          <a:xfrm>
            <a:off x="2201545" y="1817370"/>
            <a:ext cx="7915275" cy="878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lang="en-US" altLang="zh-CN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NDK</a:t>
            </a: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概览与</a:t>
            </a:r>
            <a:r>
              <a:rPr lang="en-US" altLang="zh-CN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C</a:t>
            </a: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基础教学</a:t>
            </a:r>
            <a:endParaRPr lang="zh-CN" altLang="en-US" sz="3200" dirty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grpSp>
        <p:nvGrpSpPr>
          <p:cNvPr id="37899" name="组合 1"/>
          <p:cNvGrpSpPr/>
          <p:nvPr/>
        </p:nvGrpSpPr>
        <p:grpSpPr>
          <a:xfrm>
            <a:off x="4269105" y="4504062"/>
            <a:ext cx="4051688" cy="368300"/>
            <a:chOff x="1139058" y="5604513"/>
            <a:chExt cx="4051823" cy="367746"/>
          </a:xfrm>
        </p:grpSpPr>
        <p:grpSp>
          <p:nvGrpSpPr>
            <p:cNvPr id="37900" name="PA_组合 23"/>
            <p:cNvGrpSpPr/>
            <p:nvPr/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2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3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05" name="PA_文本框 19"/>
            <p:cNvSpPr txBox="1"/>
            <p:nvPr>
              <p:custDataLst>
                <p:tags r:id="rId3"/>
              </p:custDataLst>
            </p:nvPr>
          </p:nvSpPr>
          <p:spPr>
            <a:xfrm>
              <a:off x="1498233" y="5604513"/>
              <a:ext cx="369264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3417671365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906" name="组合 2"/>
          <p:cNvGrpSpPr/>
          <p:nvPr/>
        </p:nvGrpSpPr>
        <p:grpSpPr>
          <a:xfrm>
            <a:off x="4319588" y="5273675"/>
            <a:ext cx="3930778" cy="368300"/>
            <a:chOff x="4060522" y="5638470"/>
            <a:chExt cx="3931720" cy="367746"/>
          </a:xfrm>
        </p:grpSpPr>
        <p:grpSp>
          <p:nvGrpSpPr>
            <p:cNvPr id="37907" name="PA_组合 14"/>
            <p:cNvGrpSpPr/>
            <p:nvPr/>
          </p:nvGrpSpPr>
          <p:grpSpPr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9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9" name="Group 16"/>
              <p:cNvGrpSpPr/>
              <p:nvPr/>
            </p:nvGrpSpPr>
            <p:grpSpPr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10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12" name="PA_文本框 20"/>
            <p:cNvSpPr txBox="1"/>
            <p:nvPr>
              <p:custDataLst>
                <p:tags r:id="rId4"/>
              </p:custDataLst>
            </p:nvPr>
          </p:nvSpPr>
          <p:spPr>
            <a:xfrm>
              <a:off x="4411254" y="5638470"/>
              <a:ext cx="358098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2807762965</a:t>
              </a:r>
              <a:endParaRPr dirty="0">
                <a:solidFill>
                  <a:srgbClr val="7A7A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366068" y="3012440"/>
            <a:ext cx="162052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en-US" altLang="zh-CN">
                <a:solidFill>
                  <a:schemeClr val="accent4"/>
                </a:solidFill>
                <a:effectLst/>
              </a:rPr>
              <a:t>20:05</a:t>
            </a:r>
            <a:r>
              <a:rPr lang="zh-CN" altLang="en-US">
                <a:solidFill>
                  <a:schemeClr val="accent4"/>
                </a:solidFill>
                <a:effectLst/>
              </a:rPr>
              <a:t>正式上课</a:t>
            </a:r>
            <a:endParaRPr lang="zh-CN" altLang="en-US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概览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167640" y="1111250"/>
            <a:ext cx="11901170" cy="461454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C/C++文件编译过程 </a:t>
            </a:r>
            <a:r>
              <a:rPr lang="zh-CN" altLang="en-US" sz="2000" b="1" spc="20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面试点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预处理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130300" lvl="2" indent="-228600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预处理阶段主要处理include和define等。它把#include包含进来的.h 文件插入到#include所在的位置，把源程序中使用到的用#define定义的宏用实际的字符串代替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编译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130300" lvl="2" indent="-228600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编译阶段，编译器检查代码的规范性、语法错误等，检查无误后，编译器把代码翻译成汇编语言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汇编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130300" lvl="2" indent="-228600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汇编阶段把 .s文件翻译成二进制机器指令文件.o,这个阶段接收.c, .i, .s的文件都没有问题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链接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130300" lvl="2" indent="-228600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链接阶段，链接的是其余的</a:t>
            </a:r>
            <a:r>
              <a:rPr lang="zh-CN" altLang="en-US" spc="15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函数库</a:t>
            </a: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，比如我们自己编写的c/c++文件中用到了三方的函数库，在连接阶段就需要连接三方函数库，如果连接不到就会报错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概览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330200" y="1244600"/>
            <a:ext cx="11737975" cy="432435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静态库（static libaray </a:t>
            </a:r>
            <a:r>
              <a:rPr lang="en-US" altLang="zh-CN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.a</a:t>
            </a: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通常情况下，对函数库的链接是放在编译时期（compile time）完成的。所有相关的对象文件（object file）与牵涉到的函数库（library）被链接合成一个可执行文件（executable file）。程序在运行时，与函数库再无瓜葛，因为所有需要的函数已拷贝到自己门下。所以这些函数库被成为静态库（static libaray），通常文件名为“libxxx.a”的形式 </a:t>
            </a:r>
            <a:r>
              <a:rPr lang="en-US" altLang="zh-CN" spc="15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</a:t>
            </a:r>
            <a:r>
              <a:rPr lang="zh-CN" altLang="en-US" spc="15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可以使用静态库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动态链接库（dynamic link library </a:t>
            </a:r>
            <a:r>
              <a:rPr lang="en-US" altLang="zh-CN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.so</a:t>
            </a: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把对一些库函数的链接载入推迟到程序运行的时期（runtime）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可以实现进程之间的资源共享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将一些程序升级变得简单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甚至可以真正坐到链接载入完全由程序员在程序代码中控制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概览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196215" y="1368425"/>
            <a:ext cx="11501755" cy="353949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什么是交叉编译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本地编译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130300" lvl="2" indent="-228600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在当前编译平台下，编译出来的程序只能放到当前平台下运行，比如，我们在 x86 平台上，编写程序并编译成可执行程序。这种方式下，我们使用 x86 平台上的工具，开发针对 x86 平台本身的可执行程序，这个编译过程称为本地编译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交叉编译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130300" lvl="2" indent="-228600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在当前编译平台下，编译出来的程序能运行在体系结构不同的另一种目标平台上，但是编译平台本身却不能运行该程序，比如，我们在 x86 平台上，编写程序并编译成能运行在 ARM 平台的程序，编译得到的程序在 x86 平台上是不能运行的，必须放到 ARM 平台上才能运行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概览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73025" y="1187450"/>
            <a:ext cx="11569065" cy="126492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什么是交叉编译链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严格意义上来说，交叉编译器，只是指交叉编译的gcc，但是实际上为了方便，我们常说的交叉编译器就是交叉工具链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85" y="2452370"/>
            <a:ext cx="8877300" cy="4162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概览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139700" y="1111250"/>
            <a:ext cx="12004675" cy="574040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交叉编译链的命名规则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我们使用交叉编译链时，常常会看到这样的名字: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arm-none-linux-gnueabi-gcc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arm-cortex_a8-linux-gnueabi-gcc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mips-malta-linux-gnu-gcc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这些交叉编译链的命名规则似乎是通用的，有一定的规则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arch-core-kernel-system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arch： 用于哪个目标平台。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core： 使用的是哪个CPU Core，如Cortex A8，但是这一组命名好像比较灵活，在其它厂家提供的交叉编译链中，有以厂家名称命名的，也有以开发板命名的，或者直接是none或cross的。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kernel： 所运行的OS，见过的有Linux，uclinux，bare（无OS）。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systen：交叉编译链所选择的库函数和目标映像的规范，如gnu，gnueabi等。其中gnu等价于glibc+oabi；gnueabi等价于glibc+eabi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概览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itle 6"/>
          <p:cNvSpPr txBox="1"/>
          <p:nvPr>
            <p:custDataLst>
              <p:tags r:id="rId2"/>
            </p:custDataLst>
          </p:nvPr>
        </p:nvSpPr>
        <p:spPr>
          <a:xfrm>
            <a:off x="82550" y="1111250"/>
            <a:ext cx="5149850" cy="47244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spc="200">
                <a:ln w="3175">
                  <a:noFill/>
                  <a:prstDash val="dash"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应用二进制接口(ABI)</a:t>
            </a:r>
            <a:endParaRPr lang="zh-CN" altLang="en-US" sz="2000" spc="200">
              <a:ln w="3175">
                <a:noFill/>
                <a:prstDash val="dash"/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6" name="图片 5" descr="TPL3L`3GA%4NB_XLTB[[MD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700" y="-3175"/>
            <a:ext cx="8153400" cy="6581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概览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545465" y="1425575"/>
            <a:ext cx="10093325" cy="194691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CMAKE手册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https://www.zybuluo.com/khan-lau/note/254724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Makefile 语法详解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https://quanzhuo.github.io/2016/06/06/Makefile/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364490" y="1111250"/>
            <a:ext cx="10740390" cy="139319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字长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字长是CPU的主要技术指标之一，指的是CPU一次最大能并行处理的二进制位数。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现在主流的计算机字长是32位与64位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355600" y="3258185"/>
            <a:ext cx="11388725" cy="231394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原码、反码、补码 </a:t>
            </a:r>
            <a:r>
              <a:rPr lang="en-US" altLang="zh-CN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二进制</a:t>
            </a:r>
            <a:r>
              <a:rPr lang="en-US" altLang="zh-CN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为了表示负数，将最高位解释为符号位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正数的原码、反码、补码均相同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对于负数，已知原码求反码，符号位不变，其它位按位求反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对于负数，已知原码求补码，先求反码，再在反码末位加1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545465" y="1111250"/>
            <a:ext cx="7230745" cy="535686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数据类型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字符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整型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浮点型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构造类型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数组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结构体(struct)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共用体(union)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枚举(enum)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指针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void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D8(LCW(1_34SDJ5C$C4)[`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35" y="1395730"/>
            <a:ext cx="10324465" cy="4589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3417671365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%GFGOCR21GGZ9]U6Y6I3CF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" y="1409700"/>
            <a:ext cx="9605010" cy="1723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B{H[FXJ)R`$9T04SV54UJY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35" y="2209800"/>
            <a:ext cx="8783955" cy="2647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720" y="1111250"/>
            <a:ext cx="6257290" cy="4812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205" y="1271270"/>
            <a:ext cx="5543550" cy="4654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91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983" y="354687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08" y="1563681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622" y="147957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689" y="147957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21304" y="811256"/>
            <a:ext cx="3124899" cy="346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000760"/>
            <a:r>
              <a:rPr lang="zh-CN" altLang="en-US" sz="225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250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1553922" y="1285878"/>
            <a:ext cx="1011906" cy="63938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1259170" y="4646221"/>
            <a:ext cx="1486479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4476247" y="4667608"/>
            <a:ext cx="151630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King 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曾就职于招行、58同城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7855551" y="4629916"/>
            <a:ext cx="1697944" cy="98873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6089709" y="4665680"/>
            <a:ext cx="179227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5"/>
          <p:cNvSpPr txBox="1"/>
          <p:nvPr/>
        </p:nvSpPr>
        <p:spPr>
          <a:xfrm>
            <a:off x="9553496" y="4643064"/>
            <a:ext cx="1793829" cy="904418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47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08" name="文本框 4"/>
          <p:cNvSpPr txBox="1"/>
          <p:nvPr/>
        </p:nvSpPr>
        <p:spPr>
          <a:xfrm>
            <a:off x="2772083" y="4683559"/>
            <a:ext cx="1518613" cy="735774"/>
          </a:xfrm>
          <a:prstGeom prst="rect">
            <a:avLst/>
          </a:prstGeom>
          <a:noFill/>
          <a:ln w="9525">
            <a:noFill/>
          </a:ln>
        </p:spPr>
        <p:txBody>
          <a:bodyPr wrap="square" lIns="81719" tIns="40860" rIns="81719" bIns="4086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       </a:t>
            </a: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Mark </a:t>
            </a:r>
            <a:r>
              <a:rPr lang="en-US" altLang="zh-CN" sz="1125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华为架构师，专注并发编程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04255" y="2243730"/>
            <a:ext cx="1446477" cy="2407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77944" y="2235905"/>
            <a:ext cx="1477753" cy="241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46203" y="2238017"/>
            <a:ext cx="1489753" cy="238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43239" y="2229304"/>
            <a:ext cx="1485572" cy="2386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916103" y="2229242"/>
            <a:ext cx="1514001" cy="2406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665635" y="2233190"/>
            <a:ext cx="1526543" cy="2409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1870937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VIP</a:t>
            </a:r>
            <a:r>
              <a:rPr lang="zh-CN" altLang="en-US" sz="2000" dirty="0">
                <a:solidFill>
                  <a:srgbClr val="0070C0"/>
                </a:solidFill>
              </a:rPr>
              <a:t>服务体系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22" y="316390"/>
            <a:ext cx="5318380" cy="52615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74849" y="1374591"/>
            <a:ext cx="4434227" cy="410881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B0F0"/>
                </a:solidFill>
              </a:rPr>
              <a:t>课程深入讲解</a:t>
            </a:r>
            <a:r>
              <a:rPr lang="zh-CN" altLang="en-US" dirty="0"/>
              <a:t>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1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Java </a:t>
            </a:r>
            <a:r>
              <a:rPr lang="zh-CN" altLang="en-US" dirty="0">
                <a:solidFill>
                  <a:srgbClr val="00B0F0"/>
                </a:solidFill>
              </a:rPr>
              <a:t>语言与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相关的进阶知识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2</a:t>
            </a:r>
            <a:r>
              <a:rPr lang="zh-CN" altLang="en-US" dirty="0">
                <a:solidFill>
                  <a:srgbClr val="00B0F0"/>
                </a:solidFill>
              </a:rPr>
              <a:t>：构建</a:t>
            </a:r>
            <a:r>
              <a:rPr lang="en-US" altLang="zh-CN" dirty="0">
                <a:solidFill>
                  <a:srgbClr val="00B0F0"/>
                </a:solidFill>
              </a:rPr>
              <a:t>APP</a:t>
            </a:r>
            <a:r>
              <a:rPr lang="zh-CN" altLang="en-US" dirty="0">
                <a:solidFill>
                  <a:srgbClr val="00B0F0"/>
                </a:solidFill>
              </a:rPr>
              <a:t>框架的高级</a:t>
            </a:r>
            <a:r>
              <a:rPr lang="en-US" altLang="zh-CN" dirty="0">
                <a:solidFill>
                  <a:srgbClr val="00B0F0"/>
                </a:solidFill>
              </a:rPr>
              <a:t>UI</a:t>
            </a:r>
            <a:r>
              <a:rPr lang="zh-CN" altLang="en-US" dirty="0">
                <a:solidFill>
                  <a:srgbClr val="00B0F0"/>
                </a:solidFill>
              </a:rPr>
              <a:t>与</a:t>
            </a:r>
            <a:r>
              <a:rPr lang="en-US" altLang="zh-CN" dirty="0" err="1">
                <a:solidFill>
                  <a:srgbClr val="00B0F0"/>
                </a:solidFill>
              </a:rPr>
              <a:t>FrameWork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3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NDK</a:t>
            </a:r>
            <a:r>
              <a:rPr lang="zh-CN" altLang="en-US" dirty="0">
                <a:solidFill>
                  <a:srgbClr val="00B0F0"/>
                </a:solidFill>
              </a:rPr>
              <a:t>开发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4</a:t>
            </a:r>
            <a:r>
              <a:rPr lang="zh-CN" altLang="en-US" dirty="0">
                <a:solidFill>
                  <a:srgbClr val="00B0F0"/>
                </a:solidFill>
              </a:rPr>
              <a:t>：性能优化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6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前沿技术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7</a:t>
            </a:r>
            <a:r>
              <a:rPr lang="zh-CN" altLang="en-US" dirty="0">
                <a:solidFill>
                  <a:srgbClr val="00B0F0"/>
                </a:solidFill>
              </a:rPr>
              <a:t>：架构师项目实战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8</a:t>
            </a:r>
            <a:r>
              <a:rPr lang="zh-CN" altLang="en-US" dirty="0">
                <a:solidFill>
                  <a:srgbClr val="00B0F0"/>
                </a:solidFill>
              </a:rPr>
              <a:t>：微信小程序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9:   Flutter</a:t>
            </a:r>
            <a:endParaRPr lang="en-US" altLang="zh-CN" dirty="0">
              <a:solidFill>
                <a:srgbClr val="00B0F0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91915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腾讯课堂权威保障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40" name="Freeform 6"/>
          <p:cNvSpPr/>
          <p:nvPr/>
        </p:nvSpPr>
        <p:spPr>
          <a:xfrm>
            <a:off x="5749676" y="3253980"/>
            <a:ext cx="663196" cy="663196"/>
          </a:xfrm>
          <a:custGeom>
            <a:avLst/>
            <a:gdLst>
              <a:gd name="connsiteX0" fmla="*/ 151794 w 1145182"/>
              <a:gd name="connsiteY0" fmla="*/ 437918 h 1145182"/>
              <a:gd name="connsiteX1" fmla="*/ 437918 w 1145182"/>
              <a:gd name="connsiteY1" fmla="*/ 437918 h 1145182"/>
              <a:gd name="connsiteX2" fmla="*/ 437918 w 1145182"/>
              <a:gd name="connsiteY2" fmla="*/ 151794 h 1145182"/>
              <a:gd name="connsiteX3" fmla="*/ 707264 w 1145182"/>
              <a:gd name="connsiteY3" fmla="*/ 151794 h 1145182"/>
              <a:gd name="connsiteX4" fmla="*/ 707264 w 1145182"/>
              <a:gd name="connsiteY4" fmla="*/ 437918 h 1145182"/>
              <a:gd name="connsiteX5" fmla="*/ 993388 w 1145182"/>
              <a:gd name="connsiteY5" fmla="*/ 437918 h 1145182"/>
              <a:gd name="connsiteX6" fmla="*/ 993388 w 1145182"/>
              <a:gd name="connsiteY6" fmla="*/ 707264 h 1145182"/>
              <a:gd name="connsiteX7" fmla="*/ 707264 w 1145182"/>
              <a:gd name="connsiteY7" fmla="*/ 707264 h 1145182"/>
              <a:gd name="connsiteX8" fmla="*/ 707264 w 1145182"/>
              <a:gd name="connsiteY8" fmla="*/ 993388 h 1145182"/>
              <a:gd name="connsiteX9" fmla="*/ 437918 w 1145182"/>
              <a:gd name="connsiteY9" fmla="*/ 993388 h 1145182"/>
              <a:gd name="connsiteX10" fmla="*/ 437918 w 1145182"/>
              <a:gd name="connsiteY10" fmla="*/ 707264 h 1145182"/>
              <a:gd name="connsiteX11" fmla="*/ 151794 w 1145182"/>
              <a:gd name="connsiteY11" fmla="*/ 707264 h 1145182"/>
              <a:gd name="connsiteX12" fmla="*/ 151794 w 1145182"/>
              <a:gd name="connsiteY12" fmla="*/ 437918 h 114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5182" h="1145182">
                <a:moveTo>
                  <a:pt x="151794" y="437918"/>
                </a:moveTo>
                <a:lnTo>
                  <a:pt x="437918" y="437918"/>
                </a:lnTo>
                <a:lnTo>
                  <a:pt x="437918" y="151794"/>
                </a:lnTo>
                <a:lnTo>
                  <a:pt x="707264" y="151794"/>
                </a:lnTo>
                <a:lnTo>
                  <a:pt x="707264" y="437918"/>
                </a:lnTo>
                <a:lnTo>
                  <a:pt x="993388" y="437918"/>
                </a:lnTo>
                <a:lnTo>
                  <a:pt x="993388" y="707264"/>
                </a:lnTo>
                <a:lnTo>
                  <a:pt x="707264" y="707264"/>
                </a:lnTo>
                <a:lnTo>
                  <a:pt x="707264" y="993388"/>
                </a:lnTo>
                <a:lnTo>
                  <a:pt x="437918" y="993388"/>
                </a:lnTo>
                <a:lnTo>
                  <a:pt x="437918" y="707264"/>
                </a:lnTo>
                <a:lnTo>
                  <a:pt x="151794" y="707264"/>
                </a:lnTo>
                <a:lnTo>
                  <a:pt x="151794" y="437918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151794" tIns="437918" rIns="151794" bIns="437918" numCol="1" spcCol="1270" anchor="ctr" anchorCtr="0">
            <a:noAutofit/>
          </a:bodyPr>
          <a:lstStyle/>
          <a:p>
            <a:pPr marL="0" marR="0" lvl="0" indent="0" algn="ctr" defTabSz="8445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1" name="Freeform 8"/>
          <p:cNvSpPr/>
          <p:nvPr/>
        </p:nvSpPr>
        <p:spPr>
          <a:xfrm>
            <a:off x="6824512" y="3372898"/>
            <a:ext cx="363615" cy="425360"/>
          </a:xfrm>
          <a:custGeom>
            <a:avLst/>
            <a:gdLst>
              <a:gd name="connsiteX0" fmla="*/ 0 w 627876"/>
              <a:gd name="connsiteY0" fmla="*/ 146899 h 734496"/>
              <a:gd name="connsiteX1" fmla="*/ 313938 w 627876"/>
              <a:gd name="connsiteY1" fmla="*/ 146899 h 734496"/>
              <a:gd name="connsiteX2" fmla="*/ 313938 w 627876"/>
              <a:gd name="connsiteY2" fmla="*/ 0 h 734496"/>
              <a:gd name="connsiteX3" fmla="*/ 627876 w 627876"/>
              <a:gd name="connsiteY3" fmla="*/ 367248 h 734496"/>
              <a:gd name="connsiteX4" fmla="*/ 313938 w 627876"/>
              <a:gd name="connsiteY4" fmla="*/ 734496 h 734496"/>
              <a:gd name="connsiteX5" fmla="*/ 313938 w 627876"/>
              <a:gd name="connsiteY5" fmla="*/ 587597 h 734496"/>
              <a:gd name="connsiteX6" fmla="*/ 0 w 627876"/>
              <a:gd name="connsiteY6" fmla="*/ 587597 h 734496"/>
              <a:gd name="connsiteX7" fmla="*/ 0 w 627876"/>
              <a:gd name="connsiteY7" fmla="*/ 146899 h 7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876" h="734496">
                <a:moveTo>
                  <a:pt x="0" y="146899"/>
                </a:moveTo>
                <a:lnTo>
                  <a:pt x="313938" y="146899"/>
                </a:lnTo>
                <a:lnTo>
                  <a:pt x="313938" y="0"/>
                </a:lnTo>
                <a:lnTo>
                  <a:pt x="627876" y="367248"/>
                </a:lnTo>
                <a:lnTo>
                  <a:pt x="313938" y="734496"/>
                </a:lnTo>
                <a:lnTo>
                  <a:pt x="313938" y="587597"/>
                </a:lnTo>
                <a:lnTo>
                  <a:pt x="0" y="587597"/>
                </a:lnTo>
                <a:lnTo>
                  <a:pt x="0" y="146899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0" tIns="146899" rIns="188363" bIns="146899" numCol="1" spcCol="1270" anchor="ctr" anchorCtr="0">
            <a:noAutofit/>
          </a:bodyPr>
          <a:lstStyle/>
          <a:p>
            <a:pPr marL="0" marR="0" lvl="0" indent="0" algn="ctr" defTabSz="13779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3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2" name="Group 35"/>
          <p:cNvGrpSpPr/>
          <p:nvPr/>
        </p:nvGrpSpPr>
        <p:grpSpPr>
          <a:xfrm>
            <a:off x="2237014" y="1548516"/>
            <a:ext cx="3226672" cy="1542257"/>
            <a:chOff x="1083494" y="1886752"/>
            <a:chExt cx="3073998" cy="1542257"/>
          </a:xfrm>
        </p:grpSpPr>
        <p:grpSp>
          <p:nvGrpSpPr>
            <p:cNvPr id="143" name="Group 10"/>
            <p:cNvGrpSpPr/>
            <p:nvPr/>
          </p:nvGrpSpPr>
          <p:grpSpPr>
            <a:xfrm>
              <a:off x="1084494" y="1886752"/>
              <a:ext cx="2097706" cy="769441"/>
              <a:chOff x="1037626" y="2017942"/>
              <a:chExt cx="2097706" cy="769441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1037626" y="2017942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1C789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01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1C789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46" name="Straight Connector 12"/>
              <p:cNvCxnSpPr/>
              <p:nvPr/>
            </p:nvCxnSpPr>
            <p:spPr>
              <a:xfrm>
                <a:off x="1130364" y="2706891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1C789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47" name="TextBox 146"/>
              <p:cNvSpPr txBox="1"/>
              <p:nvPr/>
            </p:nvSpPr>
            <p:spPr>
              <a:xfrm>
                <a:off x="1786549" y="2229049"/>
                <a:ext cx="13487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21F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支付保障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21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1083494" y="2690345"/>
              <a:ext cx="30739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腾讯课堂为保障学员付费安全提供的官方服务，监督享学教学质量与售后服务</a:t>
              </a:r>
              <a:r>
                <a:rPr lang="zh-CN" altLang="en-US" sz="1400" kern="0" dirty="0">
                  <a:solidFill>
                    <a:srgbClr val="21221F">
                      <a:lumMod val="50000"/>
                      <a:lumOff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21F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8" name="Group 36"/>
          <p:cNvGrpSpPr/>
          <p:nvPr/>
        </p:nvGrpSpPr>
        <p:grpSpPr>
          <a:xfrm>
            <a:off x="2237014" y="4160172"/>
            <a:ext cx="3226672" cy="1508105"/>
            <a:chOff x="1037626" y="4251612"/>
            <a:chExt cx="2372146" cy="1508105"/>
          </a:xfrm>
        </p:grpSpPr>
        <p:grpSp>
          <p:nvGrpSpPr>
            <p:cNvPr id="149" name="Group 18"/>
            <p:cNvGrpSpPr/>
            <p:nvPr/>
          </p:nvGrpSpPr>
          <p:grpSpPr>
            <a:xfrm>
              <a:off x="1038625" y="4251612"/>
              <a:ext cx="2196755" cy="769441"/>
              <a:chOff x="1084493" y="4840214"/>
              <a:chExt cx="2196755" cy="769441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1084493" y="4840214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F79A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02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F79A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2" name="Straight Connector 20"/>
              <p:cNvCxnSpPr/>
              <p:nvPr/>
            </p:nvCxnSpPr>
            <p:spPr>
              <a:xfrm>
                <a:off x="1130364" y="5527365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79A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3" name="TextBox 152"/>
              <p:cNvSpPr txBox="1"/>
              <p:nvPr/>
            </p:nvSpPr>
            <p:spPr>
              <a:xfrm>
                <a:off x="1865476" y="4959710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kern="0" dirty="0">
                    <a:solidFill>
                      <a:srgbClr val="21221F">
                        <a:lumMod val="75000"/>
                        <a:lumOff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师资保障</a:t>
                </a:r>
                <a:endParaRPr lang="en-US" altLang="zh-CN" sz="2400" kern="0" dirty="0">
                  <a:solidFill>
                    <a:srgbClr val="21221F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1037626" y="5021053"/>
              <a:ext cx="23721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一线互联网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余年移动开发架构师大牛授课，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7×24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小时答疑服务</a:t>
              </a:r>
              <a:endPara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0" name="Group 4"/>
          <p:cNvGrpSpPr/>
          <p:nvPr/>
        </p:nvGrpSpPr>
        <p:grpSpPr>
          <a:xfrm>
            <a:off x="5521306" y="4357891"/>
            <a:ext cx="1143443" cy="1143443"/>
            <a:chOff x="4203359" y="4010024"/>
            <a:chExt cx="1143443" cy="1143443"/>
          </a:xfrm>
        </p:grpSpPr>
        <p:sp>
          <p:nvSpPr>
            <p:cNvPr id="161" name="Freeform 7"/>
            <p:cNvSpPr/>
            <p:nvPr/>
          </p:nvSpPr>
          <p:spPr>
            <a:xfrm>
              <a:off x="4203359" y="4010024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F79A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2" name="Group 28"/>
            <p:cNvGrpSpPr/>
            <p:nvPr/>
          </p:nvGrpSpPr>
          <p:grpSpPr>
            <a:xfrm>
              <a:off x="4557729" y="4317307"/>
              <a:ext cx="443388" cy="646332"/>
              <a:chOff x="7165975" y="7021513"/>
              <a:chExt cx="638175" cy="930275"/>
            </a:xfrm>
            <a:solidFill>
              <a:srgbClr val="FFFFFF"/>
            </a:solidFill>
          </p:grpSpPr>
          <p:sp>
            <p:nvSpPr>
              <p:cNvPr id="163" name="AutoShape 113"/>
              <p:cNvSpPr/>
              <p:nvPr/>
            </p:nvSpPr>
            <p:spPr bwMode="auto">
              <a:xfrm>
                <a:off x="7165975" y="7021513"/>
                <a:ext cx="638175" cy="9302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AutoShape 114"/>
              <p:cNvSpPr/>
              <p:nvPr/>
            </p:nvSpPr>
            <p:spPr bwMode="auto">
              <a:xfrm>
                <a:off x="7310438" y="7167563"/>
                <a:ext cx="188912" cy="1889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5" name="Group 3"/>
          <p:cNvGrpSpPr/>
          <p:nvPr/>
        </p:nvGrpSpPr>
        <p:grpSpPr>
          <a:xfrm>
            <a:off x="5509553" y="1780387"/>
            <a:ext cx="1143443" cy="1143443"/>
            <a:chOff x="4203359" y="2017690"/>
            <a:chExt cx="1143443" cy="1143443"/>
          </a:xfrm>
        </p:grpSpPr>
        <p:sp>
          <p:nvSpPr>
            <p:cNvPr id="166" name="Freeform 5"/>
            <p:cNvSpPr/>
            <p:nvPr/>
          </p:nvSpPr>
          <p:spPr>
            <a:xfrm>
              <a:off x="4203359" y="2017690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1C789F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7" name="Group 31"/>
            <p:cNvGrpSpPr/>
            <p:nvPr/>
          </p:nvGrpSpPr>
          <p:grpSpPr>
            <a:xfrm>
              <a:off x="4520390" y="2320155"/>
              <a:ext cx="509379" cy="509379"/>
              <a:chOff x="7021513" y="5164138"/>
              <a:chExt cx="928687" cy="928687"/>
            </a:xfrm>
            <a:solidFill>
              <a:srgbClr val="FFFFFF"/>
            </a:solidFill>
          </p:grpSpPr>
          <p:sp>
            <p:nvSpPr>
              <p:cNvPr id="168" name="AutoShape 126"/>
              <p:cNvSpPr/>
              <p:nvPr/>
            </p:nvSpPr>
            <p:spPr bwMode="auto">
              <a:xfrm>
                <a:off x="7021513" y="5164138"/>
                <a:ext cx="928687" cy="9286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AutoShape 127"/>
              <p:cNvSpPr/>
              <p:nvPr/>
            </p:nvSpPr>
            <p:spPr bwMode="auto">
              <a:xfrm>
                <a:off x="7397750" y="5308600"/>
                <a:ext cx="219075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70" name="Group 38"/>
          <p:cNvGrpSpPr/>
          <p:nvPr/>
        </p:nvGrpSpPr>
        <p:grpSpPr>
          <a:xfrm>
            <a:off x="7339062" y="2442136"/>
            <a:ext cx="2286885" cy="2286885"/>
            <a:chOff x="6032868" y="2442136"/>
            <a:chExt cx="2286885" cy="2286885"/>
          </a:xfrm>
        </p:grpSpPr>
        <p:sp>
          <p:nvSpPr>
            <p:cNvPr id="171" name="Freeform 9"/>
            <p:cNvSpPr/>
            <p:nvPr/>
          </p:nvSpPr>
          <p:spPr>
            <a:xfrm>
              <a:off x="6032868" y="2442136"/>
              <a:ext cx="2286885" cy="2286885"/>
            </a:xfrm>
            <a:custGeom>
              <a:avLst/>
              <a:gdLst>
                <a:gd name="connsiteX0" fmla="*/ 0 w 3948906"/>
                <a:gd name="connsiteY0" fmla="*/ 1974453 h 3948906"/>
                <a:gd name="connsiteX1" fmla="*/ 1974453 w 3948906"/>
                <a:gd name="connsiteY1" fmla="*/ 0 h 3948906"/>
                <a:gd name="connsiteX2" fmla="*/ 3948906 w 3948906"/>
                <a:gd name="connsiteY2" fmla="*/ 1974453 h 3948906"/>
                <a:gd name="connsiteX3" fmla="*/ 1974453 w 3948906"/>
                <a:gd name="connsiteY3" fmla="*/ 3948906 h 3948906"/>
                <a:gd name="connsiteX4" fmla="*/ 0 w 3948906"/>
                <a:gd name="connsiteY4" fmla="*/ 1974453 h 394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8906" h="3948906">
                  <a:moveTo>
                    <a:pt x="0" y="1974453"/>
                  </a:moveTo>
                  <a:cubicBezTo>
                    <a:pt x="0" y="883993"/>
                    <a:pt x="883993" y="0"/>
                    <a:pt x="1974453" y="0"/>
                  </a:cubicBezTo>
                  <a:cubicBezTo>
                    <a:pt x="3064913" y="0"/>
                    <a:pt x="3948906" y="883993"/>
                    <a:pt x="3948906" y="1974453"/>
                  </a:cubicBezTo>
                  <a:cubicBezTo>
                    <a:pt x="3948906" y="3064913"/>
                    <a:pt x="3064913" y="3948906"/>
                    <a:pt x="1974453" y="3948906"/>
                  </a:cubicBezTo>
                  <a:cubicBezTo>
                    <a:pt x="883993" y="3948906"/>
                    <a:pt x="0" y="3064913"/>
                    <a:pt x="0" y="1974453"/>
                  </a:cubicBezTo>
                  <a:close/>
                </a:path>
              </a:pathLst>
            </a:custGeom>
            <a:solidFill>
              <a:srgbClr val="61940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660854" tIns="660854" rIns="660854" bIns="660854" numCol="1" spcCol="1270" anchor="ctr" anchorCtr="0">
              <a:noAutofit/>
            </a:bodyPr>
            <a:lstStyle/>
            <a:p>
              <a:pPr marL="0" marR="0" lvl="0" indent="0" algn="ctr" defTabSz="2889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6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72" name="Group 25"/>
            <p:cNvGrpSpPr/>
            <p:nvPr/>
          </p:nvGrpSpPr>
          <p:grpSpPr>
            <a:xfrm>
              <a:off x="6836934" y="2791944"/>
              <a:ext cx="770488" cy="770489"/>
              <a:chOff x="16432213" y="3295650"/>
              <a:chExt cx="928687" cy="928688"/>
            </a:xfrm>
            <a:solidFill>
              <a:srgbClr val="FFFFFF"/>
            </a:solidFill>
          </p:grpSpPr>
          <p:sp>
            <p:nvSpPr>
              <p:cNvPr id="174" name="AutoShape 81"/>
              <p:cNvSpPr/>
              <p:nvPr/>
            </p:nvSpPr>
            <p:spPr bwMode="auto">
              <a:xfrm>
                <a:off x="16432213" y="3295650"/>
                <a:ext cx="928687" cy="9286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AutoShape 82"/>
              <p:cNvSpPr/>
              <p:nvPr/>
            </p:nvSpPr>
            <p:spPr bwMode="auto">
              <a:xfrm>
                <a:off x="16519525" y="4049713"/>
                <a:ext cx="87313" cy="873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3" name="Rectangle 34"/>
            <p:cNvSpPr/>
            <p:nvPr/>
          </p:nvSpPr>
          <p:spPr>
            <a:xfrm>
              <a:off x="6081274" y="3663483"/>
              <a:ext cx="223847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权威保障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精品课程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3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65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4" name="矩形 63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68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70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1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72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3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69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40" grpId="0" bldLvl="0" animBg="1"/>
      <p:bldP spid="141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9938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9066" y="357926"/>
            <a:ext cx="5962956" cy="41975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55" y="4043026"/>
            <a:ext cx="6445581" cy="19559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64" y="357926"/>
            <a:ext cx="5988358" cy="3613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27934" y="4047356"/>
            <a:ext cx="2253069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</a:t>
            </a:r>
            <a:r>
              <a:rPr lang="zh-CN" altLang="en-US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担任</a:t>
            </a:r>
            <a:r>
              <a:rPr lang="en-US" altLang="zh-CN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en-US" altLang="zh-CN" sz="1050" dirty="0" err="1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软件工程师及项目经理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3185623" y="4047356"/>
            <a:ext cx="2063032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Lance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某游戏公司主程，前爱奇艺高级工程师。多年移动平台开发经验，涉猎广泛，热爱技术与研究。主要对NDK、架构与性能优化拥有深入的理解及开发经验。授课严谨负责</a:t>
            </a:r>
            <a:endPara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8836221" y="4047356"/>
            <a:ext cx="232709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/>
              <a:t>前阿里</a:t>
            </a:r>
            <a:r>
              <a:rPr lang="en-US" altLang="zh-CN" sz="1050" dirty="0"/>
              <a:t>P7</a:t>
            </a:r>
            <a:r>
              <a:rPr lang="zh-CN" altLang="en-US" sz="1050" dirty="0"/>
              <a:t>移动架构师，曾就职于</a:t>
            </a:r>
            <a:r>
              <a:rPr lang="en-US" altLang="zh-CN" sz="1050" dirty="0"/>
              <a:t>Nubia</a:t>
            </a:r>
            <a:r>
              <a:rPr lang="zh-CN" altLang="en-US" sz="1050" dirty="0"/>
              <a:t>等一线互联网公司。有多年的项目研发经验，精通</a:t>
            </a:r>
            <a:r>
              <a:rPr lang="en-US" altLang="zh-CN" sz="1050" dirty="0"/>
              <a:t>Android </a:t>
            </a:r>
            <a:r>
              <a:rPr lang="zh-CN" altLang="en-US" sz="1050" dirty="0"/>
              <a:t>高级控件开发，性能优化，多种开源框架开发经验，热爱代码，对</a:t>
            </a:r>
            <a:r>
              <a:rPr lang="en-US" altLang="zh-CN" sz="1050" dirty="0"/>
              <a:t>Android</a:t>
            </a:r>
            <a:r>
              <a:rPr lang="zh-CN" altLang="en-US" sz="1050" dirty="0"/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901978" y="4154549"/>
            <a:ext cx="232792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国防科技大学计算机系研究生毕业， 十余年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及移动互联网开发经验，曾担任爱立信技术总监，华为技术总监，北电技术总监，对全栈有自己独特的见解，热爱技术，热爱互联网，实战经验非常丰富。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61355" y="1273810"/>
            <a:ext cx="2651760" cy="2207260"/>
          </a:xfrm>
          <a:prstGeom prst="rect">
            <a:avLst/>
          </a:prstGeom>
        </p:spPr>
      </p:pic>
      <p:pic>
        <p:nvPicPr>
          <p:cNvPr id="5" name="图片 4" descr="IMG_25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016250" y="1302385"/>
            <a:ext cx="2613660" cy="2112010"/>
          </a:xfrm>
          <a:prstGeom prst="rect">
            <a:avLst/>
          </a:prstGeom>
        </p:spPr>
      </p:pic>
      <p:pic>
        <p:nvPicPr>
          <p:cNvPr id="6" name="图片 5" descr="IMG_25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28930" y="1263650"/>
            <a:ext cx="2602230" cy="2177415"/>
          </a:xfrm>
          <a:prstGeom prst="rect">
            <a:avLst/>
          </a:prstGeom>
        </p:spPr>
      </p:pic>
      <p:pic>
        <p:nvPicPr>
          <p:cNvPr id="7" name="图片 6" descr="IMG_26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547100" y="1312545"/>
            <a:ext cx="2672715" cy="2152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怎么教？教学安排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5" name="Shape 3386"/>
          <p:cNvSpPr/>
          <p:nvPr/>
        </p:nvSpPr>
        <p:spPr>
          <a:xfrm>
            <a:off x="8113169" y="4445008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课程升级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6" name="Shape 3387"/>
          <p:cNvSpPr/>
          <p:nvPr/>
        </p:nvSpPr>
        <p:spPr>
          <a:xfrm>
            <a:off x="8130471" y="4801409"/>
            <a:ext cx="2622873" cy="692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课程周期  </a:t>
            </a:r>
            <a:r>
              <a:rPr lang="en-US" altLang="zh-CN" sz="180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8 </a:t>
            </a: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个月左右</a:t>
            </a:r>
            <a:endParaRPr lang="en-US" altLang="zh-CN"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课程持续更新，保证行业技术领先</a:t>
            </a:r>
            <a:endParaRPr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3" name="Shape 3389"/>
          <p:cNvSpPr/>
          <p:nvPr/>
        </p:nvSpPr>
        <p:spPr>
          <a:xfrm>
            <a:off x="7994445" y="2824172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上课时间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4" name="Shape 3390"/>
          <p:cNvSpPr/>
          <p:nvPr/>
        </p:nvSpPr>
        <p:spPr>
          <a:xfrm>
            <a:off x="7994445" y="3162757"/>
            <a:ext cx="2925185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一周三节，周二、四、日晚上八点到十点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行业技术大咖不定时经验分享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46" name="Shape 3392"/>
          <p:cNvSpPr/>
          <p:nvPr/>
        </p:nvSpPr>
        <p:spPr>
          <a:xfrm>
            <a:off x="6848510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学习方式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2" name="Shape 3393"/>
          <p:cNvSpPr/>
          <p:nvPr/>
        </p:nvSpPr>
        <p:spPr>
          <a:xfrm>
            <a:off x="6875942" y="1975832"/>
            <a:ext cx="3081874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课前发放预习资料，课中直播教学，课后提供视频、源码以及课件反复学习提升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5" name="Shape 3396"/>
          <p:cNvSpPr/>
          <p:nvPr/>
        </p:nvSpPr>
        <p:spPr>
          <a:xfrm>
            <a:off x="1454469" y="4445008"/>
            <a:ext cx="225490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VIP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班主任督学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6" name="Shape 3397"/>
          <p:cNvSpPr/>
          <p:nvPr/>
        </p:nvSpPr>
        <p:spPr>
          <a:xfrm>
            <a:off x="1234440" y="4801408"/>
            <a:ext cx="2474929" cy="812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VIP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专属班主任小姐姐服务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每日课堂考勤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学习进度、作业完成情况跟踪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3" name="Shape 3399"/>
          <p:cNvSpPr/>
          <p:nvPr/>
        </p:nvSpPr>
        <p:spPr>
          <a:xfrm>
            <a:off x="1154605" y="2824172"/>
            <a:ext cx="267349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实战作业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1" name="Shape 3402"/>
          <p:cNvSpPr/>
          <p:nvPr/>
        </p:nvSpPr>
        <p:spPr>
          <a:xfrm>
            <a:off x="2869059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资深讲师服务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2" name="Shape 3403"/>
          <p:cNvSpPr/>
          <p:nvPr/>
        </p:nvSpPr>
        <p:spPr>
          <a:xfrm>
            <a:off x="1234440" y="2013497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一线互联网</a:t>
            </a:r>
            <a:r>
              <a:rPr lang="en-US" altLang="zh-CN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10</a:t>
            </a: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余年移动开发大牛授课</a:t>
            </a:r>
            <a:endParaRPr lang="en-US" altLang="zh-CN"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7×24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小时答疑、职业生涯规划、职场辅导问答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grpSp>
        <p:nvGrpSpPr>
          <p:cNvPr id="77" name="Group 3432"/>
          <p:cNvGrpSpPr/>
          <p:nvPr/>
        </p:nvGrpSpPr>
        <p:grpSpPr>
          <a:xfrm>
            <a:off x="3826755" y="2206172"/>
            <a:ext cx="4146810" cy="3067654"/>
            <a:chOff x="20978" y="26953"/>
            <a:chExt cx="3540207" cy="2583924"/>
          </a:xfrm>
        </p:grpSpPr>
        <p:sp>
          <p:nvSpPr>
            <p:cNvPr id="78" name="Shape 3406"/>
            <p:cNvSpPr/>
            <p:nvPr/>
          </p:nvSpPr>
          <p:spPr>
            <a:xfrm>
              <a:off x="137814" y="56959"/>
              <a:ext cx="3303307" cy="255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3" h="19813" extrusionOk="0">
                  <a:moveTo>
                    <a:pt x="1578" y="19771"/>
                  </a:moveTo>
                  <a:lnTo>
                    <a:pt x="1578" y="19771"/>
                  </a:lnTo>
                  <a:cubicBezTo>
                    <a:pt x="-1374" y="13828"/>
                    <a:pt x="-66" y="5897"/>
                    <a:pt x="4501" y="2055"/>
                  </a:cubicBezTo>
                  <a:cubicBezTo>
                    <a:pt x="9067" y="-1787"/>
                    <a:pt x="15163" y="-84"/>
                    <a:pt x="18115" y="5858"/>
                  </a:cubicBezTo>
                  <a:cubicBezTo>
                    <a:pt x="20226" y="10107"/>
                    <a:pt x="20218" y="15575"/>
                    <a:pt x="18094" y="19813"/>
                  </a:cubicBezTo>
                  <a:lnTo>
                    <a:pt x="14923" y="17122"/>
                  </a:lnTo>
                  <a:lnTo>
                    <a:pt x="14923" y="17122"/>
                  </a:lnTo>
                  <a:cubicBezTo>
                    <a:pt x="16751" y="13474"/>
                    <a:pt x="15961" y="8588"/>
                    <a:pt x="13157" y="6208"/>
                  </a:cubicBezTo>
                  <a:cubicBezTo>
                    <a:pt x="10353" y="3829"/>
                    <a:pt x="6599" y="4858"/>
                    <a:pt x="4770" y="8506"/>
                  </a:cubicBezTo>
                  <a:cubicBezTo>
                    <a:pt x="3463" y="11115"/>
                    <a:pt x="3458" y="14481"/>
                    <a:pt x="4757" y="17096"/>
                  </a:cubicBezTo>
                  <a:close/>
                </a:path>
              </a:pathLst>
            </a:cu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Shape 3407"/>
            <p:cNvSpPr/>
            <p:nvPr/>
          </p:nvSpPr>
          <p:spPr>
            <a:xfrm>
              <a:off x="150249" y="56987"/>
              <a:ext cx="3291040" cy="2553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3" h="20798" extrusionOk="0">
                  <a:moveTo>
                    <a:pt x="0" y="11817"/>
                  </a:moveTo>
                  <a:lnTo>
                    <a:pt x="0" y="11817"/>
                  </a:lnTo>
                  <a:cubicBezTo>
                    <a:pt x="706" y="4443"/>
                    <a:pt x="5956" y="-802"/>
                    <a:pt x="11726" y="101"/>
                  </a:cubicBezTo>
                  <a:cubicBezTo>
                    <a:pt x="17495" y="1003"/>
                    <a:pt x="21600" y="7712"/>
                    <a:pt x="20894" y="15085"/>
                  </a:cubicBezTo>
                  <a:cubicBezTo>
                    <a:pt x="20698" y="17124"/>
                    <a:pt x="20141" y="19078"/>
                    <a:pt x="19263" y="20798"/>
                  </a:cubicBezTo>
                  <a:lnTo>
                    <a:pt x="15873" y="17973"/>
                  </a:lnTo>
                  <a:lnTo>
                    <a:pt x="15873" y="17973"/>
                  </a:lnTo>
                  <a:cubicBezTo>
                    <a:pt x="17828" y="14143"/>
                    <a:pt x="16983" y="9014"/>
                    <a:pt x="13986" y="6516"/>
                  </a:cubicBezTo>
                  <a:cubicBezTo>
                    <a:pt x="10989" y="4019"/>
                    <a:pt x="6975" y="5099"/>
                    <a:pt x="5020" y="8929"/>
                  </a:cubicBezTo>
                  <a:cubicBezTo>
                    <a:pt x="4480" y="9987"/>
                    <a:pt x="4137" y="11190"/>
                    <a:pt x="4016" y="12445"/>
                  </a:cubicBezTo>
                  <a:close/>
                </a:path>
              </a:pathLst>
            </a:cu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Shape 3408"/>
            <p:cNvSpPr/>
            <p:nvPr/>
          </p:nvSpPr>
          <p:spPr>
            <a:xfrm>
              <a:off x="699827" y="57135"/>
              <a:ext cx="2741305" cy="2553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20095" extrusionOk="0">
                  <a:moveTo>
                    <a:pt x="0" y="3231"/>
                  </a:moveTo>
                  <a:lnTo>
                    <a:pt x="0" y="3231"/>
                  </a:lnTo>
                  <a:cubicBezTo>
                    <a:pt x="5144" y="-1505"/>
                    <a:pt x="12976" y="-972"/>
                    <a:pt x="17493" y="4421"/>
                  </a:cubicBezTo>
                  <a:cubicBezTo>
                    <a:pt x="21163" y="8803"/>
                    <a:pt x="21600" y="15211"/>
                    <a:pt x="18562" y="20095"/>
                  </a:cubicBezTo>
                  <a:lnTo>
                    <a:pt x="14570" y="17366"/>
                  </a:lnTo>
                  <a:lnTo>
                    <a:pt x="14570" y="17366"/>
                  </a:lnTo>
                  <a:cubicBezTo>
                    <a:pt x="16872" y="13665"/>
                    <a:pt x="15877" y="8709"/>
                    <a:pt x="12347" y="6296"/>
                  </a:cubicBezTo>
                  <a:cubicBezTo>
                    <a:pt x="9479" y="4335"/>
                    <a:pt x="5717" y="4617"/>
                    <a:pt x="3144" y="6985"/>
                  </a:cubicBezTo>
                  <a:close/>
                </a:path>
              </a:pathLst>
            </a:cu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Shape 3409"/>
            <p:cNvSpPr/>
            <p:nvPr/>
          </p:nvSpPr>
          <p:spPr>
            <a:xfrm>
              <a:off x="1789566" y="57180"/>
              <a:ext cx="1660387" cy="2553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" y="0"/>
                  </a:moveTo>
                  <a:cubicBezTo>
                    <a:pt x="11981" y="0"/>
                    <a:pt x="21600" y="6254"/>
                    <a:pt x="21600" y="13969"/>
                  </a:cubicBezTo>
                  <a:cubicBezTo>
                    <a:pt x="21600" y="16679"/>
                    <a:pt x="20388" y="19330"/>
                    <a:pt x="18111" y="21600"/>
                  </a:cubicBezTo>
                  <a:lnTo>
                    <a:pt x="11078" y="18666"/>
                  </a:lnTo>
                  <a:lnTo>
                    <a:pt x="11078" y="18666"/>
                  </a:lnTo>
                  <a:cubicBezTo>
                    <a:pt x="15067" y="14688"/>
                    <a:pt x="13342" y="9361"/>
                    <a:pt x="7224" y="6767"/>
                  </a:cubicBezTo>
                  <a:cubicBezTo>
                    <a:pt x="5075" y="5856"/>
                    <a:pt x="2565" y="5370"/>
                    <a:pt x="0" y="5370"/>
                  </a:cubicBezTo>
                  <a:close/>
                </a:path>
              </a:pathLst>
            </a:cu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Shape 3410"/>
            <p:cNvSpPr/>
            <p:nvPr/>
          </p:nvSpPr>
          <p:spPr>
            <a:xfrm>
              <a:off x="2475297" y="489463"/>
              <a:ext cx="965873" cy="2121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08" h="21600" extrusionOk="0">
                  <a:moveTo>
                    <a:pt x="8118" y="0"/>
                  </a:moveTo>
                  <a:lnTo>
                    <a:pt x="8118" y="0"/>
                  </a:lnTo>
                  <a:cubicBezTo>
                    <a:pt x="19439" y="5556"/>
                    <a:pt x="21600" y="14700"/>
                    <a:pt x="13224" y="21600"/>
                  </a:cubicBezTo>
                  <a:lnTo>
                    <a:pt x="3143" y="18068"/>
                  </a:lnTo>
                  <a:lnTo>
                    <a:pt x="3143" y="18068"/>
                  </a:lnTo>
                  <a:cubicBezTo>
                    <a:pt x="8299" y="13821"/>
                    <a:pt x="6968" y="8193"/>
                    <a:pt x="0" y="4773"/>
                  </a:cubicBezTo>
                  <a:close/>
                </a:path>
              </a:pathLst>
            </a:cu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Shape 3411"/>
            <p:cNvSpPr/>
            <p:nvPr/>
          </p:nvSpPr>
          <p:spPr>
            <a:xfrm>
              <a:off x="2641098" y="1493612"/>
              <a:ext cx="800027" cy="1117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9" h="21600" extrusionOk="0">
                  <a:moveTo>
                    <a:pt x="20276" y="0"/>
                  </a:moveTo>
                  <a:lnTo>
                    <a:pt x="20276" y="0"/>
                  </a:lnTo>
                  <a:cubicBezTo>
                    <a:pt x="21600" y="7556"/>
                    <a:pt x="19275" y="15217"/>
                    <a:pt x="13721" y="21600"/>
                  </a:cubicBezTo>
                  <a:lnTo>
                    <a:pt x="0" y="14894"/>
                  </a:lnTo>
                  <a:lnTo>
                    <a:pt x="0" y="14894"/>
                  </a:lnTo>
                  <a:cubicBezTo>
                    <a:pt x="3419" y="10965"/>
                    <a:pt x="4850" y="6250"/>
                    <a:pt x="4035" y="1599"/>
                  </a:cubicBezTo>
                  <a:close/>
                </a:path>
              </a:pathLst>
            </a:cu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Shape 3412"/>
            <p:cNvSpPr/>
            <p:nvPr/>
          </p:nvSpPr>
          <p:spPr>
            <a:xfrm rot="6387854">
              <a:off x="3427365" y="2064756"/>
              <a:ext cx="143733" cy="123907"/>
            </a:xfrm>
            <a:prstGeom prst="triangle">
              <a:avLst/>
            </a:pr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Shape 3413"/>
            <p:cNvSpPr/>
            <p:nvPr/>
          </p:nvSpPr>
          <p:spPr>
            <a:xfrm rot="15212146" flipH="1">
              <a:off x="11065" y="2064757"/>
              <a:ext cx="143733" cy="123907"/>
            </a:xfrm>
            <a:prstGeom prst="triangle">
              <a:avLst/>
            </a:pr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Shape 3414"/>
            <p:cNvSpPr/>
            <p:nvPr/>
          </p:nvSpPr>
          <p:spPr>
            <a:xfrm rot="3806845">
              <a:off x="3283194" y="831125"/>
              <a:ext cx="143733" cy="123907"/>
            </a:xfrm>
            <a:prstGeom prst="triangle">
              <a:avLst/>
            </a:pr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Shape 3415"/>
            <p:cNvSpPr/>
            <p:nvPr/>
          </p:nvSpPr>
          <p:spPr>
            <a:xfrm rot="17793155" flipH="1">
              <a:off x="175201" y="831125"/>
              <a:ext cx="143733" cy="123907"/>
            </a:xfrm>
            <a:prstGeom prst="triangle">
              <a:avLst/>
            </a:pr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Shape 3416"/>
            <p:cNvSpPr/>
            <p:nvPr/>
          </p:nvSpPr>
          <p:spPr>
            <a:xfrm rot="1344357">
              <a:off x="2419595" y="26953"/>
              <a:ext cx="143733" cy="123907"/>
            </a:xfrm>
            <a:prstGeom prst="triangle">
              <a:avLst/>
            </a:pr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Shape 3417"/>
            <p:cNvSpPr/>
            <p:nvPr/>
          </p:nvSpPr>
          <p:spPr>
            <a:xfrm rot="20255643" flipH="1">
              <a:off x="1054345" y="26954"/>
              <a:ext cx="143733" cy="123907"/>
            </a:xfrm>
            <a:prstGeom prst="triangle">
              <a:avLst/>
            </a:pr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0" name="Group 3421"/>
            <p:cNvGrpSpPr/>
            <p:nvPr/>
          </p:nvGrpSpPr>
          <p:grpSpPr>
            <a:xfrm>
              <a:off x="2970543" y="1882781"/>
              <a:ext cx="231776" cy="231776"/>
              <a:chOff x="0" y="0"/>
              <a:chExt cx="231774" cy="231774"/>
            </a:xfrm>
          </p:grpSpPr>
          <p:sp>
            <p:nvSpPr>
              <p:cNvPr id="101" name="Shape 3418"/>
              <p:cNvSpPr/>
              <p:nvPr/>
            </p:nvSpPr>
            <p:spPr>
              <a:xfrm>
                <a:off x="35720" y="148078"/>
                <a:ext cx="73876" cy="83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113" y="5025"/>
                    </a:lnTo>
                    <a:lnTo>
                      <a:pt x="4113" y="18406"/>
                    </a:lnTo>
                    <a:cubicBezTo>
                      <a:pt x="4113" y="20169"/>
                      <a:pt x="5748" y="21600"/>
                      <a:pt x="7763" y="21600"/>
                    </a:cubicBezTo>
                    <a:lnTo>
                      <a:pt x="17951" y="21600"/>
                    </a:lnTo>
                    <a:cubicBezTo>
                      <a:pt x="19966" y="21600"/>
                      <a:pt x="21600" y="20169"/>
                      <a:pt x="21600" y="18406"/>
                    </a:cubicBezTo>
                    <a:lnTo>
                      <a:pt x="17434" y="5025"/>
                    </a:lnTo>
                    <a:lnTo>
                      <a:pt x="19779" y="1821"/>
                    </a:lnTo>
                    <a:cubicBezTo>
                      <a:pt x="14571" y="906"/>
                      <a:pt x="9477" y="313"/>
                      <a:pt x="5095" y="313"/>
                    </a:cubicBezTo>
                    <a:cubicBezTo>
                      <a:pt x="3263" y="313"/>
                      <a:pt x="1571" y="20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Shape 3419"/>
              <p:cNvSpPr/>
              <p:nvPr/>
            </p:nvSpPr>
            <p:spPr>
              <a:xfrm>
                <a:off x="71440" y="0"/>
                <a:ext cx="160335" cy="17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750"/>
                    </a:moveTo>
                    <a:cubicBezTo>
                      <a:pt x="8522" y="16492"/>
                      <a:pt x="20175" y="20356"/>
                      <a:pt x="21600" y="21600"/>
                    </a:cubicBezTo>
                    <a:lnTo>
                      <a:pt x="21600" y="0"/>
                    </a:lnTo>
                    <a:cubicBezTo>
                      <a:pt x="19877" y="1348"/>
                      <a:pt x="8354" y="5075"/>
                      <a:pt x="0" y="5783"/>
                    </a:cubicBezTo>
                    <a:lnTo>
                      <a:pt x="0" y="1575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Shape 3420"/>
              <p:cNvSpPr/>
              <p:nvPr/>
            </p:nvSpPr>
            <p:spPr>
              <a:xfrm>
                <a:off x="0" y="48286"/>
                <a:ext cx="46274" cy="7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cubicBezTo>
                      <a:pt x="4123" y="761"/>
                      <a:pt x="0" y="7019"/>
                      <a:pt x="0" y="10870"/>
                    </a:cubicBezTo>
                    <a:cubicBezTo>
                      <a:pt x="0" y="15025"/>
                      <a:pt x="3935" y="20934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1" name="Group 3424"/>
            <p:cNvGrpSpPr/>
            <p:nvPr/>
          </p:nvGrpSpPr>
          <p:grpSpPr>
            <a:xfrm>
              <a:off x="1223715" y="377354"/>
              <a:ext cx="1786561" cy="648126"/>
              <a:chOff x="-1626221" y="-545857"/>
              <a:chExt cx="1786545" cy="648123"/>
            </a:xfrm>
          </p:grpSpPr>
          <p:sp>
            <p:nvSpPr>
              <p:cNvPr id="99" name="Shape 3422"/>
              <p:cNvSpPr/>
              <p:nvPr/>
            </p:nvSpPr>
            <p:spPr>
              <a:xfrm>
                <a:off x="151843" y="99090"/>
                <a:ext cx="8481" cy="3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6007" y="16818"/>
                      <a:pt x="8457" y="9069"/>
                      <a:pt x="0" y="0"/>
                    </a:cubicBezTo>
                    <a:cubicBezTo>
                      <a:pt x="6420" y="10388"/>
                      <a:pt x="13700" y="17478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Shape 3423"/>
              <p:cNvSpPr/>
              <p:nvPr/>
            </p:nvSpPr>
            <p:spPr>
              <a:xfrm>
                <a:off x="-1626221" y="-545857"/>
                <a:ext cx="230192" cy="233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24" h="21059" extrusionOk="0">
                    <a:moveTo>
                      <a:pt x="14769" y="15886"/>
                    </a:moveTo>
                    <a:lnTo>
                      <a:pt x="14493" y="15660"/>
                    </a:lnTo>
                    <a:lnTo>
                      <a:pt x="14788" y="15467"/>
                    </a:lnTo>
                    <a:lnTo>
                      <a:pt x="14936" y="15456"/>
                    </a:lnTo>
                    <a:cubicBezTo>
                      <a:pt x="15071" y="15448"/>
                      <a:pt x="17233" y="15305"/>
                      <a:pt x="18271" y="15227"/>
                    </a:cubicBezTo>
                    <a:cubicBezTo>
                      <a:pt x="19519" y="14334"/>
                      <a:pt x="19268" y="13379"/>
                      <a:pt x="18975" y="12855"/>
                    </a:cubicBezTo>
                    <a:cubicBezTo>
                      <a:pt x="18898" y="12856"/>
                      <a:pt x="18811" y="12857"/>
                      <a:pt x="18699" y="12858"/>
                    </a:cubicBezTo>
                    <a:lnTo>
                      <a:pt x="18682" y="12858"/>
                    </a:lnTo>
                    <a:cubicBezTo>
                      <a:pt x="18319" y="12856"/>
                      <a:pt x="15012" y="12701"/>
                      <a:pt x="14844" y="12694"/>
                    </a:cubicBezTo>
                    <a:lnTo>
                      <a:pt x="14678" y="12685"/>
                    </a:lnTo>
                    <a:lnTo>
                      <a:pt x="14386" y="12463"/>
                    </a:lnTo>
                    <a:lnTo>
                      <a:pt x="14656" y="12254"/>
                    </a:lnTo>
                    <a:lnTo>
                      <a:pt x="14818" y="12242"/>
                    </a:lnTo>
                    <a:cubicBezTo>
                      <a:pt x="14990" y="12229"/>
                      <a:pt x="18422" y="11964"/>
                      <a:pt x="18704" y="11959"/>
                    </a:cubicBezTo>
                    <a:cubicBezTo>
                      <a:pt x="19123" y="11953"/>
                      <a:pt x="19273" y="11951"/>
                      <a:pt x="19311" y="11951"/>
                    </a:cubicBezTo>
                    <a:cubicBezTo>
                      <a:pt x="19311" y="11951"/>
                      <a:pt x="19312" y="11951"/>
                      <a:pt x="19312" y="11951"/>
                    </a:cubicBezTo>
                    <a:cubicBezTo>
                      <a:pt x="19991" y="11309"/>
                      <a:pt x="20387" y="10507"/>
                      <a:pt x="19554" y="9691"/>
                    </a:cubicBezTo>
                    <a:cubicBezTo>
                      <a:pt x="18782" y="8935"/>
                      <a:pt x="15840" y="9089"/>
                      <a:pt x="13784" y="9056"/>
                    </a:cubicBezTo>
                    <a:cubicBezTo>
                      <a:pt x="13757" y="9057"/>
                      <a:pt x="13732" y="9057"/>
                      <a:pt x="13702" y="9057"/>
                    </a:cubicBezTo>
                    <a:lnTo>
                      <a:pt x="13698" y="9059"/>
                    </a:lnTo>
                    <a:cubicBezTo>
                      <a:pt x="13649" y="9059"/>
                      <a:pt x="14137" y="9054"/>
                      <a:pt x="13988" y="9048"/>
                    </a:cubicBezTo>
                    <a:cubicBezTo>
                      <a:pt x="13710" y="9040"/>
                      <a:pt x="13453" y="9028"/>
                      <a:pt x="13226" y="9009"/>
                    </a:cubicBezTo>
                    <a:cubicBezTo>
                      <a:pt x="12251" y="8958"/>
                      <a:pt x="10497" y="8968"/>
                      <a:pt x="10398" y="8964"/>
                    </a:cubicBezTo>
                    <a:lnTo>
                      <a:pt x="10343" y="8961"/>
                    </a:lnTo>
                    <a:lnTo>
                      <a:pt x="10040" y="8818"/>
                    </a:lnTo>
                    <a:lnTo>
                      <a:pt x="10340" y="8761"/>
                    </a:lnTo>
                    <a:lnTo>
                      <a:pt x="10392" y="8756"/>
                    </a:lnTo>
                    <a:cubicBezTo>
                      <a:pt x="10458" y="8750"/>
                      <a:pt x="10646" y="8743"/>
                      <a:pt x="11319" y="8672"/>
                    </a:cubicBezTo>
                    <a:cubicBezTo>
                      <a:pt x="10380" y="6546"/>
                      <a:pt x="12015" y="5309"/>
                      <a:pt x="12293" y="4218"/>
                    </a:cubicBezTo>
                    <a:cubicBezTo>
                      <a:pt x="13281" y="346"/>
                      <a:pt x="11306" y="0"/>
                      <a:pt x="11306" y="0"/>
                    </a:cubicBezTo>
                    <a:cubicBezTo>
                      <a:pt x="11306" y="0"/>
                      <a:pt x="6375" y="6964"/>
                      <a:pt x="5882" y="9217"/>
                    </a:cubicBezTo>
                    <a:cubicBezTo>
                      <a:pt x="5540" y="10780"/>
                      <a:pt x="3524" y="10650"/>
                      <a:pt x="2827" y="10619"/>
                    </a:cubicBezTo>
                    <a:cubicBezTo>
                      <a:pt x="-538" y="10467"/>
                      <a:pt x="-1213" y="19295"/>
                      <a:pt x="2526" y="20068"/>
                    </a:cubicBezTo>
                    <a:cubicBezTo>
                      <a:pt x="3273" y="20222"/>
                      <a:pt x="4127" y="19355"/>
                      <a:pt x="5727" y="20057"/>
                    </a:cubicBezTo>
                    <a:cubicBezTo>
                      <a:pt x="9239" y="21600"/>
                      <a:pt x="12279" y="20917"/>
                      <a:pt x="15069" y="20857"/>
                    </a:cubicBezTo>
                    <a:cubicBezTo>
                      <a:pt x="16961" y="20816"/>
                      <a:pt x="16824" y="19393"/>
                      <a:pt x="16651" y="18696"/>
                    </a:cubicBezTo>
                    <a:cubicBezTo>
                      <a:pt x="15741" y="18643"/>
                      <a:pt x="14834" y="18622"/>
                      <a:pt x="14748" y="18618"/>
                    </a:cubicBezTo>
                    <a:lnTo>
                      <a:pt x="14581" y="18611"/>
                    </a:lnTo>
                    <a:lnTo>
                      <a:pt x="14288" y="18403"/>
                    </a:lnTo>
                    <a:lnTo>
                      <a:pt x="14572" y="18191"/>
                    </a:lnTo>
                    <a:lnTo>
                      <a:pt x="14734" y="18179"/>
                    </a:lnTo>
                    <a:cubicBezTo>
                      <a:pt x="14837" y="18172"/>
                      <a:pt x="16113" y="18101"/>
                      <a:pt x="17172" y="18012"/>
                    </a:cubicBezTo>
                    <a:cubicBezTo>
                      <a:pt x="18121" y="17273"/>
                      <a:pt x="17881" y="16561"/>
                      <a:pt x="17661" y="16030"/>
                    </a:cubicBezTo>
                    <a:cubicBezTo>
                      <a:pt x="16564" y="15964"/>
                      <a:pt x="15065" y="15902"/>
                      <a:pt x="14953" y="15897"/>
                    </a:cubicBezTo>
                    <a:lnTo>
                      <a:pt x="14769" y="1588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" name="Group 3428"/>
            <p:cNvGrpSpPr/>
            <p:nvPr/>
          </p:nvGrpSpPr>
          <p:grpSpPr>
            <a:xfrm>
              <a:off x="2238215" y="377356"/>
              <a:ext cx="150179" cy="254953"/>
              <a:chOff x="0" y="0"/>
              <a:chExt cx="150178" cy="254952"/>
            </a:xfrm>
          </p:grpSpPr>
          <p:sp>
            <p:nvSpPr>
              <p:cNvPr id="96" name="Shape 3425"/>
              <p:cNvSpPr/>
              <p:nvPr/>
            </p:nvSpPr>
            <p:spPr>
              <a:xfrm>
                <a:off x="-1" y="-1"/>
                <a:ext cx="150180" cy="20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10934" y="0"/>
                    </a:moveTo>
                    <a:cubicBezTo>
                      <a:pt x="10847" y="0"/>
                      <a:pt x="10801" y="2"/>
                      <a:pt x="10801" y="2"/>
                    </a:cubicBezTo>
                    <a:cubicBezTo>
                      <a:pt x="10801" y="2"/>
                      <a:pt x="10754" y="0"/>
                      <a:pt x="10668" y="0"/>
                    </a:cubicBezTo>
                    <a:cubicBezTo>
                      <a:pt x="9432" y="0"/>
                      <a:pt x="0" y="285"/>
                      <a:pt x="0" y="8964"/>
                    </a:cubicBezTo>
                    <a:cubicBezTo>
                      <a:pt x="0" y="12780"/>
                      <a:pt x="6319" y="19737"/>
                      <a:pt x="6319" y="21600"/>
                    </a:cubicBezTo>
                    <a:lnTo>
                      <a:pt x="15323" y="21600"/>
                    </a:lnTo>
                    <a:cubicBezTo>
                      <a:pt x="15323" y="19737"/>
                      <a:pt x="21599" y="12780"/>
                      <a:pt x="21599" y="8964"/>
                    </a:cubicBezTo>
                    <a:cubicBezTo>
                      <a:pt x="21600" y="284"/>
                      <a:pt x="12168" y="0"/>
                      <a:pt x="10934" y="0"/>
                    </a:cubicBezTo>
                    <a:close/>
                    <a:moveTo>
                      <a:pt x="13355" y="19728"/>
                    </a:moveTo>
                    <a:lnTo>
                      <a:pt x="12362" y="19728"/>
                    </a:lnTo>
                    <a:lnTo>
                      <a:pt x="12362" y="14897"/>
                    </a:lnTo>
                    <a:lnTo>
                      <a:pt x="9324" y="14897"/>
                    </a:lnTo>
                    <a:lnTo>
                      <a:pt x="9324" y="19728"/>
                    </a:lnTo>
                    <a:lnTo>
                      <a:pt x="8285" y="19728"/>
                    </a:lnTo>
                    <a:cubicBezTo>
                      <a:pt x="7853" y="18884"/>
                      <a:pt x="7181" y="17845"/>
                      <a:pt x="6279" y="16473"/>
                    </a:cubicBezTo>
                    <a:cubicBezTo>
                      <a:pt x="4701" y="14071"/>
                      <a:pt x="2542" y="10782"/>
                      <a:pt x="2542" y="8964"/>
                    </a:cubicBezTo>
                    <a:cubicBezTo>
                      <a:pt x="2542" y="6006"/>
                      <a:pt x="3778" y="3937"/>
                      <a:pt x="6217" y="2815"/>
                    </a:cubicBezTo>
                    <a:cubicBezTo>
                      <a:pt x="8209" y="1899"/>
                      <a:pt x="10422" y="1872"/>
                      <a:pt x="10668" y="1872"/>
                    </a:cubicBezTo>
                    <a:lnTo>
                      <a:pt x="10696" y="1872"/>
                    </a:lnTo>
                    <a:lnTo>
                      <a:pt x="10783" y="1875"/>
                    </a:lnTo>
                    <a:lnTo>
                      <a:pt x="10888" y="1872"/>
                    </a:lnTo>
                    <a:lnTo>
                      <a:pt x="10934" y="1872"/>
                    </a:lnTo>
                    <a:cubicBezTo>
                      <a:pt x="11179" y="1872"/>
                      <a:pt x="13392" y="1898"/>
                      <a:pt x="15384" y="2815"/>
                    </a:cubicBezTo>
                    <a:cubicBezTo>
                      <a:pt x="17823" y="3937"/>
                      <a:pt x="19059" y="6006"/>
                      <a:pt x="19059" y="8964"/>
                    </a:cubicBezTo>
                    <a:cubicBezTo>
                      <a:pt x="19059" y="10784"/>
                      <a:pt x="16913" y="14074"/>
                      <a:pt x="15345" y="16478"/>
                    </a:cubicBezTo>
                    <a:cubicBezTo>
                      <a:pt x="14451" y="17847"/>
                      <a:pt x="13784" y="18886"/>
                      <a:pt x="13355" y="197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Shape 3426"/>
              <p:cNvSpPr/>
              <p:nvPr/>
            </p:nvSpPr>
            <p:spPr>
              <a:xfrm>
                <a:off x="42085" y="213573"/>
                <a:ext cx="62907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Shape 3427"/>
              <p:cNvSpPr/>
              <p:nvPr/>
            </p:nvSpPr>
            <p:spPr>
              <a:xfrm>
                <a:off x="60248" y="238490"/>
                <a:ext cx="31011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3" name="Shape 3429"/>
            <p:cNvSpPr/>
            <p:nvPr/>
          </p:nvSpPr>
          <p:spPr>
            <a:xfrm>
              <a:off x="2877791" y="1007454"/>
              <a:ext cx="231776" cy="20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24" y="0"/>
                  </a:moveTo>
                  <a:cubicBezTo>
                    <a:pt x="13474" y="0"/>
                    <a:pt x="10800" y="3771"/>
                    <a:pt x="10800" y="3771"/>
                  </a:cubicBezTo>
                  <a:cubicBezTo>
                    <a:pt x="10800" y="3771"/>
                    <a:pt x="8125" y="0"/>
                    <a:pt x="5375" y="0"/>
                  </a:cubicBezTo>
                  <a:cubicBezTo>
                    <a:pt x="2625" y="0"/>
                    <a:pt x="0" y="1572"/>
                    <a:pt x="0" y="6200"/>
                  </a:cubicBezTo>
                  <a:cubicBezTo>
                    <a:pt x="0" y="9486"/>
                    <a:pt x="2700" y="12372"/>
                    <a:pt x="2700" y="12372"/>
                  </a:cubicBezTo>
                  <a:lnTo>
                    <a:pt x="10800" y="21600"/>
                  </a:lnTo>
                  <a:lnTo>
                    <a:pt x="18900" y="12372"/>
                  </a:lnTo>
                  <a:cubicBezTo>
                    <a:pt x="18900" y="12372"/>
                    <a:pt x="21600" y="9485"/>
                    <a:pt x="21600" y="6200"/>
                  </a:cubicBezTo>
                  <a:cubicBezTo>
                    <a:pt x="21600" y="1572"/>
                    <a:pt x="18975" y="0"/>
                    <a:pt x="162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Shape 3430"/>
            <p:cNvSpPr/>
            <p:nvPr/>
          </p:nvSpPr>
          <p:spPr>
            <a:xfrm>
              <a:off x="492464" y="942264"/>
              <a:ext cx="233356" cy="233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94" extrusionOk="0">
                  <a:moveTo>
                    <a:pt x="21366" y="8174"/>
                  </a:moveTo>
                  <a:cubicBezTo>
                    <a:pt x="21158" y="7927"/>
                    <a:pt x="20936" y="7845"/>
                    <a:pt x="20757" y="7792"/>
                  </a:cubicBezTo>
                  <a:cubicBezTo>
                    <a:pt x="20573" y="7743"/>
                    <a:pt x="20406" y="7730"/>
                    <a:pt x="20230" y="7729"/>
                  </a:cubicBezTo>
                  <a:lnTo>
                    <a:pt x="14163" y="7726"/>
                  </a:lnTo>
                  <a:cubicBezTo>
                    <a:pt x="14106" y="7729"/>
                    <a:pt x="13976" y="7691"/>
                    <a:pt x="13868" y="7607"/>
                  </a:cubicBezTo>
                  <a:cubicBezTo>
                    <a:pt x="13758" y="7525"/>
                    <a:pt x="13687" y="7411"/>
                    <a:pt x="13675" y="7356"/>
                  </a:cubicBezTo>
                  <a:lnTo>
                    <a:pt x="11917" y="1053"/>
                  </a:lnTo>
                  <a:cubicBezTo>
                    <a:pt x="11860" y="855"/>
                    <a:pt x="11796" y="675"/>
                    <a:pt x="11663" y="480"/>
                  </a:cubicBezTo>
                  <a:cubicBezTo>
                    <a:pt x="11543" y="304"/>
                    <a:pt x="11277" y="12"/>
                    <a:pt x="10795" y="0"/>
                  </a:cubicBezTo>
                  <a:cubicBezTo>
                    <a:pt x="10315" y="10"/>
                    <a:pt x="10047" y="303"/>
                    <a:pt x="9927" y="481"/>
                  </a:cubicBezTo>
                  <a:cubicBezTo>
                    <a:pt x="9795" y="677"/>
                    <a:pt x="9730" y="858"/>
                    <a:pt x="9674" y="1056"/>
                  </a:cubicBezTo>
                  <a:lnTo>
                    <a:pt x="7916" y="7355"/>
                  </a:lnTo>
                  <a:cubicBezTo>
                    <a:pt x="7904" y="7411"/>
                    <a:pt x="7833" y="7525"/>
                    <a:pt x="7722" y="7607"/>
                  </a:cubicBezTo>
                  <a:cubicBezTo>
                    <a:pt x="7615" y="7691"/>
                    <a:pt x="7485" y="7729"/>
                    <a:pt x="7429" y="7726"/>
                  </a:cubicBezTo>
                  <a:lnTo>
                    <a:pt x="1361" y="7729"/>
                  </a:lnTo>
                  <a:cubicBezTo>
                    <a:pt x="1126" y="7732"/>
                    <a:pt x="908" y="7748"/>
                    <a:pt x="644" y="7859"/>
                  </a:cubicBezTo>
                  <a:cubicBezTo>
                    <a:pt x="513" y="7917"/>
                    <a:pt x="362" y="8007"/>
                    <a:pt x="226" y="8173"/>
                  </a:cubicBezTo>
                  <a:cubicBezTo>
                    <a:pt x="88" y="8334"/>
                    <a:pt x="-5" y="8584"/>
                    <a:pt x="0" y="8808"/>
                  </a:cubicBezTo>
                  <a:cubicBezTo>
                    <a:pt x="7" y="9167"/>
                    <a:pt x="159" y="9386"/>
                    <a:pt x="283" y="9537"/>
                  </a:cubicBezTo>
                  <a:cubicBezTo>
                    <a:pt x="414" y="9691"/>
                    <a:pt x="553" y="9799"/>
                    <a:pt x="707" y="9902"/>
                  </a:cubicBezTo>
                  <a:lnTo>
                    <a:pt x="5597" y="13118"/>
                  </a:lnTo>
                  <a:cubicBezTo>
                    <a:pt x="5684" y="13155"/>
                    <a:pt x="5838" y="13426"/>
                    <a:pt x="5824" y="13606"/>
                  </a:cubicBezTo>
                  <a:cubicBezTo>
                    <a:pt x="5824" y="13651"/>
                    <a:pt x="5818" y="13688"/>
                    <a:pt x="5810" y="13715"/>
                  </a:cubicBezTo>
                  <a:lnTo>
                    <a:pt x="3909" y="19931"/>
                  </a:lnTo>
                  <a:cubicBezTo>
                    <a:pt x="3856" y="20111"/>
                    <a:pt x="3816" y="20284"/>
                    <a:pt x="3814" y="20496"/>
                  </a:cubicBezTo>
                  <a:cubicBezTo>
                    <a:pt x="3817" y="20674"/>
                    <a:pt x="3838" y="20905"/>
                    <a:pt x="4018" y="21165"/>
                  </a:cubicBezTo>
                  <a:cubicBezTo>
                    <a:pt x="4192" y="21433"/>
                    <a:pt x="4579" y="21600"/>
                    <a:pt x="4842" y="21584"/>
                  </a:cubicBezTo>
                  <a:cubicBezTo>
                    <a:pt x="5342" y="21556"/>
                    <a:pt x="5550" y="21359"/>
                    <a:pt x="5798" y="21172"/>
                  </a:cubicBezTo>
                  <a:lnTo>
                    <a:pt x="10579" y="17109"/>
                  </a:lnTo>
                  <a:cubicBezTo>
                    <a:pt x="10618" y="17073"/>
                    <a:pt x="10718" y="17031"/>
                    <a:pt x="10830" y="17031"/>
                  </a:cubicBezTo>
                  <a:cubicBezTo>
                    <a:pt x="10939" y="17031"/>
                    <a:pt x="11033" y="17069"/>
                    <a:pt x="11072" y="17103"/>
                  </a:cubicBezTo>
                  <a:lnTo>
                    <a:pt x="16111" y="21199"/>
                  </a:lnTo>
                  <a:cubicBezTo>
                    <a:pt x="16360" y="21380"/>
                    <a:pt x="16566" y="21567"/>
                    <a:pt x="17055" y="21593"/>
                  </a:cubicBezTo>
                  <a:cubicBezTo>
                    <a:pt x="17066" y="21594"/>
                    <a:pt x="17078" y="21594"/>
                    <a:pt x="17090" y="21594"/>
                  </a:cubicBezTo>
                  <a:cubicBezTo>
                    <a:pt x="17341" y="21594"/>
                    <a:pt x="17694" y="21442"/>
                    <a:pt x="17866" y="21188"/>
                  </a:cubicBezTo>
                  <a:cubicBezTo>
                    <a:pt x="18050" y="20931"/>
                    <a:pt x="18073" y="20695"/>
                    <a:pt x="18075" y="20521"/>
                  </a:cubicBezTo>
                  <a:cubicBezTo>
                    <a:pt x="18073" y="20293"/>
                    <a:pt x="18027" y="20110"/>
                    <a:pt x="17964" y="19917"/>
                  </a:cubicBezTo>
                  <a:lnTo>
                    <a:pt x="15827" y="13661"/>
                  </a:lnTo>
                  <a:cubicBezTo>
                    <a:pt x="15818" y="13635"/>
                    <a:pt x="15811" y="13597"/>
                    <a:pt x="15811" y="13550"/>
                  </a:cubicBezTo>
                  <a:cubicBezTo>
                    <a:pt x="15799" y="13381"/>
                    <a:pt x="15937" y="13140"/>
                    <a:pt x="16017" y="13106"/>
                  </a:cubicBezTo>
                  <a:lnTo>
                    <a:pt x="20883" y="9902"/>
                  </a:lnTo>
                  <a:cubicBezTo>
                    <a:pt x="21038" y="9799"/>
                    <a:pt x="21176" y="9690"/>
                    <a:pt x="21308" y="9537"/>
                  </a:cubicBezTo>
                  <a:cubicBezTo>
                    <a:pt x="21431" y="9384"/>
                    <a:pt x="21583" y="9166"/>
                    <a:pt x="21590" y="8807"/>
                  </a:cubicBezTo>
                  <a:cubicBezTo>
                    <a:pt x="21595" y="8585"/>
                    <a:pt x="21502" y="8335"/>
                    <a:pt x="21366" y="81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Shape 3431"/>
            <p:cNvSpPr/>
            <p:nvPr/>
          </p:nvSpPr>
          <p:spPr>
            <a:xfrm>
              <a:off x="398428" y="1847312"/>
              <a:ext cx="188056" cy="285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141" y="11408"/>
                  </a:lnTo>
                  <a:lnTo>
                    <a:pt x="9464" y="11403"/>
                  </a:lnTo>
                  <a:lnTo>
                    <a:pt x="0" y="21600"/>
                  </a:lnTo>
                  <a:lnTo>
                    <a:pt x="20230" y="9012"/>
                  </a:lnTo>
                  <a:lnTo>
                    <a:pt x="13945" y="90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" name="Shape 3433"/>
          <p:cNvSpPr/>
          <p:nvPr/>
        </p:nvSpPr>
        <p:spPr>
          <a:xfrm flipH="1">
            <a:off x="4653941" y="3440006"/>
            <a:ext cx="2404857" cy="2738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0637" extrusionOk="0">
                <a:moveTo>
                  <a:pt x="19276" y="16090"/>
                </a:moveTo>
                <a:cubicBezTo>
                  <a:pt x="19687" y="15419"/>
                  <a:pt x="19310" y="14865"/>
                  <a:pt x="18591" y="14516"/>
                </a:cubicBezTo>
                <a:cubicBezTo>
                  <a:pt x="17633" y="14049"/>
                  <a:pt x="18283" y="13204"/>
                  <a:pt x="19344" y="12737"/>
                </a:cubicBezTo>
                <a:cubicBezTo>
                  <a:pt x="20371" y="12271"/>
                  <a:pt x="20713" y="11455"/>
                  <a:pt x="19378" y="10901"/>
                </a:cubicBezTo>
                <a:cubicBezTo>
                  <a:pt x="18078" y="10318"/>
                  <a:pt x="18146" y="10143"/>
                  <a:pt x="19378" y="9094"/>
                </a:cubicBezTo>
                <a:cubicBezTo>
                  <a:pt x="20611" y="8015"/>
                  <a:pt x="19995" y="5508"/>
                  <a:pt x="18249" y="5100"/>
                </a:cubicBezTo>
                <a:cubicBezTo>
                  <a:pt x="16503" y="4692"/>
                  <a:pt x="16948" y="3876"/>
                  <a:pt x="16229" y="2156"/>
                </a:cubicBezTo>
                <a:cubicBezTo>
                  <a:pt x="15545" y="524"/>
                  <a:pt x="10855" y="-963"/>
                  <a:pt x="9177" y="786"/>
                </a:cubicBezTo>
                <a:cubicBezTo>
                  <a:pt x="8014" y="-293"/>
                  <a:pt x="5446" y="1165"/>
                  <a:pt x="4933" y="2768"/>
                </a:cubicBezTo>
                <a:cubicBezTo>
                  <a:pt x="4419" y="4401"/>
                  <a:pt x="4796" y="4838"/>
                  <a:pt x="3427" y="5071"/>
                </a:cubicBezTo>
                <a:cubicBezTo>
                  <a:pt x="2057" y="5304"/>
                  <a:pt x="1202" y="6995"/>
                  <a:pt x="2092" y="8073"/>
                </a:cubicBezTo>
                <a:cubicBezTo>
                  <a:pt x="2982" y="9123"/>
                  <a:pt x="3392" y="9618"/>
                  <a:pt x="2126" y="10405"/>
                </a:cubicBezTo>
                <a:cubicBezTo>
                  <a:pt x="859" y="11192"/>
                  <a:pt x="1099" y="12592"/>
                  <a:pt x="2297" y="13087"/>
                </a:cubicBezTo>
                <a:cubicBezTo>
                  <a:pt x="3495" y="13554"/>
                  <a:pt x="3735" y="14282"/>
                  <a:pt x="2776" y="14749"/>
                </a:cubicBezTo>
                <a:cubicBezTo>
                  <a:pt x="2092" y="15099"/>
                  <a:pt x="1749" y="15594"/>
                  <a:pt x="2229" y="16090"/>
                </a:cubicBezTo>
                <a:cubicBezTo>
                  <a:pt x="928" y="16614"/>
                  <a:pt x="-65" y="17372"/>
                  <a:pt x="3" y="18801"/>
                </a:cubicBezTo>
                <a:cubicBezTo>
                  <a:pt x="3" y="19413"/>
                  <a:pt x="277" y="20025"/>
                  <a:pt x="722" y="20637"/>
                </a:cubicBezTo>
                <a:cubicBezTo>
                  <a:pt x="20782" y="20637"/>
                  <a:pt x="20782" y="20637"/>
                  <a:pt x="20782" y="20637"/>
                </a:cubicBezTo>
                <a:cubicBezTo>
                  <a:pt x="21193" y="20025"/>
                  <a:pt x="21467" y="19413"/>
                  <a:pt x="21501" y="18801"/>
                </a:cubicBezTo>
                <a:cubicBezTo>
                  <a:pt x="21535" y="17372"/>
                  <a:pt x="20577" y="16614"/>
                  <a:pt x="19276" y="16090"/>
                </a:cubicBezTo>
                <a:close/>
                <a:moveTo>
                  <a:pt x="15476" y="7257"/>
                </a:moveTo>
                <a:cubicBezTo>
                  <a:pt x="15442" y="7228"/>
                  <a:pt x="15408" y="7228"/>
                  <a:pt x="15408" y="7228"/>
                </a:cubicBezTo>
                <a:cubicBezTo>
                  <a:pt x="15921" y="6383"/>
                  <a:pt x="16332" y="7461"/>
                  <a:pt x="16435" y="7928"/>
                </a:cubicBezTo>
                <a:cubicBezTo>
                  <a:pt x="16571" y="8598"/>
                  <a:pt x="16400" y="9385"/>
                  <a:pt x="16024" y="9939"/>
                </a:cubicBezTo>
                <a:cubicBezTo>
                  <a:pt x="15921" y="9910"/>
                  <a:pt x="15818" y="9910"/>
                  <a:pt x="15681" y="9910"/>
                </a:cubicBezTo>
                <a:cubicBezTo>
                  <a:pt x="14004" y="10056"/>
                  <a:pt x="17975" y="8132"/>
                  <a:pt x="15476" y="7257"/>
                </a:cubicBezTo>
                <a:close/>
                <a:moveTo>
                  <a:pt x="5070" y="7840"/>
                </a:moveTo>
                <a:cubicBezTo>
                  <a:pt x="5275" y="6995"/>
                  <a:pt x="5823" y="6762"/>
                  <a:pt x="6234" y="7549"/>
                </a:cubicBezTo>
                <a:cubicBezTo>
                  <a:pt x="6576" y="8190"/>
                  <a:pt x="6644" y="8511"/>
                  <a:pt x="6576" y="7316"/>
                </a:cubicBezTo>
                <a:cubicBezTo>
                  <a:pt x="6542" y="6499"/>
                  <a:pt x="6747" y="5625"/>
                  <a:pt x="7158" y="4809"/>
                </a:cubicBezTo>
                <a:cubicBezTo>
                  <a:pt x="7192" y="4780"/>
                  <a:pt x="7192" y="4750"/>
                  <a:pt x="7226" y="4721"/>
                </a:cubicBezTo>
                <a:cubicBezTo>
                  <a:pt x="7877" y="5537"/>
                  <a:pt x="9177" y="6295"/>
                  <a:pt x="10752" y="6383"/>
                </a:cubicBezTo>
                <a:cubicBezTo>
                  <a:pt x="10923" y="6383"/>
                  <a:pt x="11060" y="6412"/>
                  <a:pt x="11197" y="6412"/>
                </a:cubicBezTo>
                <a:cubicBezTo>
                  <a:pt x="14209" y="6354"/>
                  <a:pt x="10958" y="7957"/>
                  <a:pt x="13422" y="8219"/>
                </a:cubicBezTo>
                <a:cubicBezTo>
                  <a:pt x="15202" y="8423"/>
                  <a:pt x="14860" y="8686"/>
                  <a:pt x="13970" y="9531"/>
                </a:cubicBezTo>
                <a:cubicBezTo>
                  <a:pt x="13354" y="10114"/>
                  <a:pt x="13525" y="10872"/>
                  <a:pt x="14826" y="11047"/>
                </a:cubicBezTo>
                <a:cubicBezTo>
                  <a:pt x="13970" y="12417"/>
                  <a:pt x="12601" y="13408"/>
                  <a:pt x="10752" y="13408"/>
                </a:cubicBezTo>
                <a:cubicBezTo>
                  <a:pt x="10752" y="13408"/>
                  <a:pt x="10752" y="13408"/>
                  <a:pt x="10752" y="13408"/>
                </a:cubicBezTo>
                <a:cubicBezTo>
                  <a:pt x="8698" y="13408"/>
                  <a:pt x="7192" y="12184"/>
                  <a:pt x="6370" y="10522"/>
                </a:cubicBezTo>
                <a:cubicBezTo>
                  <a:pt x="5309" y="10376"/>
                  <a:pt x="4830" y="8919"/>
                  <a:pt x="5070" y="7840"/>
                </a:cubicBezTo>
                <a:close/>
                <a:moveTo>
                  <a:pt x="3837" y="16206"/>
                </a:moveTo>
                <a:cubicBezTo>
                  <a:pt x="4762" y="15944"/>
                  <a:pt x="5789" y="15740"/>
                  <a:pt x="6781" y="15448"/>
                </a:cubicBezTo>
                <a:cubicBezTo>
                  <a:pt x="7945" y="15069"/>
                  <a:pt x="8185" y="14311"/>
                  <a:pt x="8151" y="13408"/>
                </a:cubicBezTo>
                <a:cubicBezTo>
                  <a:pt x="8904" y="13816"/>
                  <a:pt x="9759" y="14049"/>
                  <a:pt x="10752" y="14049"/>
                </a:cubicBezTo>
                <a:cubicBezTo>
                  <a:pt x="10752" y="14049"/>
                  <a:pt x="10752" y="14049"/>
                  <a:pt x="10752" y="14049"/>
                </a:cubicBezTo>
                <a:cubicBezTo>
                  <a:pt x="11711" y="14049"/>
                  <a:pt x="12566" y="13816"/>
                  <a:pt x="13319" y="13408"/>
                </a:cubicBezTo>
                <a:cubicBezTo>
                  <a:pt x="13285" y="14311"/>
                  <a:pt x="13525" y="15069"/>
                  <a:pt x="14689" y="15448"/>
                </a:cubicBezTo>
                <a:cubicBezTo>
                  <a:pt x="15716" y="15769"/>
                  <a:pt x="16777" y="15973"/>
                  <a:pt x="17701" y="16235"/>
                </a:cubicBezTo>
                <a:cubicBezTo>
                  <a:pt x="17085" y="17751"/>
                  <a:pt x="13901" y="18334"/>
                  <a:pt x="10752" y="18305"/>
                </a:cubicBezTo>
                <a:cubicBezTo>
                  <a:pt x="7124" y="18276"/>
                  <a:pt x="3529" y="17401"/>
                  <a:pt x="3837" y="16206"/>
                </a:cubicBezTo>
                <a:close/>
                <a:moveTo>
                  <a:pt x="10821" y="20083"/>
                </a:moveTo>
                <a:cubicBezTo>
                  <a:pt x="10752" y="20083"/>
                  <a:pt x="10752" y="20083"/>
                  <a:pt x="10752" y="20083"/>
                </a:cubicBezTo>
                <a:cubicBezTo>
                  <a:pt x="6234" y="20083"/>
                  <a:pt x="2331" y="19005"/>
                  <a:pt x="1510" y="17139"/>
                </a:cubicBezTo>
                <a:cubicBezTo>
                  <a:pt x="1715" y="16993"/>
                  <a:pt x="1955" y="16848"/>
                  <a:pt x="2229" y="16702"/>
                </a:cubicBezTo>
                <a:cubicBezTo>
                  <a:pt x="2605" y="18392"/>
                  <a:pt x="6336" y="19354"/>
                  <a:pt x="10752" y="19354"/>
                </a:cubicBezTo>
                <a:cubicBezTo>
                  <a:pt x="10821" y="19354"/>
                  <a:pt x="10821" y="19354"/>
                  <a:pt x="10821" y="19354"/>
                </a:cubicBezTo>
                <a:cubicBezTo>
                  <a:pt x="15271" y="19354"/>
                  <a:pt x="18796" y="18422"/>
                  <a:pt x="19241" y="16760"/>
                </a:cubicBezTo>
                <a:cubicBezTo>
                  <a:pt x="19515" y="16906"/>
                  <a:pt x="19721" y="17052"/>
                  <a:pt x="19960" y="17226"/>
                </a:cubicBezTo>
                <a:cubicBezTo>
                  <a:pt x="19070" y="19063"/>
                  <a:pt x="15373" y="20083"/>
                  <a:pt x="10821" y="20083"/>
                </a:cubicBezTo>
                <a:close/>
              </a:path>
            </a:pathLst>
          </a:custGeom>
          <a:solidFill>
            <a:srgbClr val="3194C6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 sz="2400"/>
            </a:pPr>
            <a:endParaRPr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Shape 3403"/>
          <p:cNvSpPr/>
          <p:nvPr/>
        </p:nvSpPr>
        <p:spPr>
          <a:xfrm>
            <a:off x="404987" y="3204620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小作业：知识专题独立小作业，现学现用学以致用大作业：商城实战，知识串联、架构落地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8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70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119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121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2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123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20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540154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请给我们课程一个五星好评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73305" y="4865282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你的好评是享学前行最大的动力，谢谢！</a:t>
            </a:r>
            <a:endParaRPr lang="zh-CN" altLang="en-US" sz="4000" b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821784" y="1035512"/>
            <a:ext cx="8399463" cy="3886200"/>
            <a:chOff x="1250469" y="1333025"/>
            <a:chExt cx="8399463" cy="3886200"/>
          </a:xfrm>
        </p:grpSpPr>
        <p:grpSp>
          <p:nvGrpSpPr>
            <p:cNvPr id="4" name="组合 3"/>
            <p:cNvGrpSpPr/>
            <p:nvPr/>
          </p:nvGrpSpPr>
          <p:grpSpPr>
            <a:xfrm>
              <a:off x="1250469" y="1333025"/>
              <a:ext cx="8399463" cy="3886200"/>
              <a:chOff x="1754333" y="1485900"/>
              <a:chExt cx="8399463" cy="3886200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4333" y="1485900"/>
                <a:ext cx="8399463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" name="组合 1"/>
              <p:cNvGrpSpPr/>
              <p:nvPr/>
            </p:nvGrpSpPr>
            <p:grpSpPr>
              <a:xfrm>
                <a:off x="5762626" y="3557587"/>
                <a:ext cx="3541712" cy="1292952"/>
                <a:chOff x="5762626" y="3557587"/>
                <a:chExt cx="3541712" cy="1292952"/>
              </a:xfrm>
            </p:grpSpPr>
            <p:pic>
              <p:nvPicPr>
                <p:cNvPr id="7171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19776" y="3557587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036152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307614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912" y="3263675"/>
              <a:ext cx="3524250" cy="1433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3048000" y="4206584"/>
            <a:ext cx="6098091" cy="29745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/>
            <a:r>
              <a:rPr lang="en-US" altLang="zh-CN" sz="1335" dirty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TAHNK YOU FOR WATCHING</a:t>
            </a:r>
            <a:endParaRPr lang="zh-CN" altLang="en-US" sz="1335" dirty="0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60091" y="5476597"/>
            <a:ext cx="3424322" cy="478155"/>
            <a:chOff x="1139058" y="5549903"/>
            <a:chExt cx="3424322" cy="478155"/>
          </a:xfrm>
        </p:grpSpPr>
        <p:grpSp>
          <p:nvGrpSpPr>
            <p:cNvPr id="3" name="PA_组合 23"/>
            <p:cNvGrpSpPr/>
            <p:nvPr>
              <p:custDataLst>
                <p:tags r:id="rId2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5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27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397905" y="5549903"/>
              <a:ext cx="3165475" cy="478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charset="-122"/>
                </a:rPr>
                <a:t>3417671365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endParaRPr>
            </a:p>
          </p:txBody>
        </p:sp>
      </p:grpSp>
      <p:grpSp>
        <p:nvGrpSpPr>
          <p:cNvPr id="9" name="组合 2"/>
          <p:cNvGrpSpPr/>
          <p:nvPr/>
        </p:nvGrpSpPr>
        <p:grpSpPr>
          <a:xfrm>
            <a:off x="6359105" y="5531207"/>
            <a:ext cx="3930862" cy="368300"/>
            <a:chOff x="4060522" y="5638470"/>
            <a:chExt cx="3930862" cy="368300"/>
          </a:xfrm>
        </p:grpSpPr>
        <p:grpSp>
          <p:nvGrpSpPr>
            <p:cNvPr id="10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30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32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5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411254" y="5638470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8565"/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阿媛老师：2807762965</a:t>
              </a:r>
              <a:endPara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2" name="PA_组合 20"/>
          <p:cNvGrpSpPr/>
          <p:nvPr>
            <p:custDataLst>
              <p:tags r:id="rId6"/>
            </p:custDataLst>
          </p:nvPr>
        </p:nvGrpSpPr>
        <p:grpSpPr>
          <a:xfrm>
            <a:off x="0" y="3928725"/>
            <a:ext cx="12192000" cy="27148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48"/>
          <p:cNvGrpSpPr/>
          <p:nvPr/>
        </p:nvGrpSpPr>
        <p:grpSpPr>
          <a:xfrm>
            <a:off x="3411209" y="429583"/>
            <a:ext cx="5296253" cy="5015263"/>
            <a:chOff x="2666060" y="1779854"/>
            <a:chExt cx="4914727" cy="4653979"/>
          </a:xfrm>
        </p:grpSpPr>
        <p:sp>
          <p:nvSpPr>
            <p:cNvPr id="50" name="任意多边形: 形状 11"/>
            <p:cNvSpPr/>
            <p:nvPr/>
          </p:nvSpPr>
          <p:spPr>
            <a:xfrm>
              <a:off x="3099814" y="192397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10"/>
            <p:cNvSpPr/>
            <p:nvPr/>
          </p:nvSpPr>
          <p:spPr>
            <a:xfrm>
              <a:off x="3099814" y="2052932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12"/>
            <p:cNvSpPr/>
            <p:nvPr/>
          </p:nvSpPr>
          <p:spPr>
            <a:xfrm>
              <a:off x="3533568" y="212499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13"/>
            <p:cNvSpPr/>
            <p:nvPr/>
          </p:nvSpPr>
          <p:spPr>
            <a:xfrm>
              <a:off x="2666060" y="1980870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14"/>
            <p:cNvSpPr/>
            <p:nvPr/>
          </p:nvSpPr>
          <p:spPr>
            <a:xfrm>
              <a:off x="3099814" y="225394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15"/>
            <p:cNvSpPr/>
            <p:nvPr/>
          </p:nvSpPr>
          <p:spPr>
            <a:xfrm>
              <a:off x="3316691" y="177985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16"/>
            <p:cNvSpPr/>
            <p:nvPr/>
          </p:nvSpPr>
          <p:spPr>
            <a:xfrm>
              <a:off x="3533568" y="1980870"/>
              <a:ext cx="3909150" cy="415345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784790" y="4932746"/>
              <a:ext cx="795997" cy="79599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224667" y="5906881"/>
              <a:ext cx="526952" cy="526952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969254" y="1837290"/>
              <a:ext cx="361967" cy="36196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21"/>
          <p:cNvSpPr txBox="1"/>
          <p:nvPr/>
        </p:nvSpPr>
        <p:spPr>
          <a:xfrm>
            <a:off x="3339259" y="1645369"/>
            <a:ext cx="5433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mtClean="0">
                <a:solidFill>
                  <a:schemeClr val="bg1"/>
                </a:solidFill>
                <a:ea typeface="微软雅黑" panose="020B0503020204020204" pitchFamily="34" charset="-122"/>
              </a:rPr>
              <a:t>享学课堂  </a:t>
            </a:r>
            <a:endParaRPr lang="en-US" altLang="zh-CN" sz="540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smtClean="0">
                <a:solidFill>
                  <a:schemeClr val="bg1"/>
                </a:solidFill>
                <a:ea typeface="微软雅黑" panose="020B0503020204020204" pitchFamily="34" charset="-122"/>
              </a:rPr>
              <a:t>   谢谢您的参与！</a:t>
            </a:r>
            <a:endParaRPr lang="zh-CN" altLang="en-US" sz="3600" smtClean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概览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39420" y="1368425"/>
            <a:ext cx="10835005" cy="343852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JNI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定义：Java Native Interface，即 Java本地接口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作用： 使得Java 与 本地其他类型语言（如C、C++）交互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JNI是 Java 调用 Native 语言的一种特性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JNI 是属于 Java 的，与 Android 无直接关系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实际中的驱动都是C/C++开发的,通过JNI,Java可以调用C/c++实现的驱动，从而扩展Java虚拟机的能力。另外，在高效率的数学运算、游戏的实时渲染、音视频的编码和解码等方面，一般都是用C开发的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概览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545465" y="1482725"/>
            <a:ext cx="8616315" cy="218567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为什么要有 JNI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实际使用中，Java 需要与 本地代码 进行交互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 Java 具备跨平台的特点，所以Java 与 本地代码交互的能力非常弱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采用 JNI特性 增强 Java 与 本地代码交互的能力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概览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2"/>
            </p:custDataLst>
          </p:nvPr>
        </p:nvSpPr>
        <p:spPr>
          <a:xfrm>
            <a:off x="545465" y="1244600"/>
            <a:ext cx="9149715" cy="323469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实现步骤 面试考点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在Java中声明Native方法（即需要调用的本地方法）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编译上述 Java源文件javac（得到 .class文件）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 javah 命令导出JNI的头文件（.h文件）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 Java需要交互的本地代码 实现在 Java中声明的Native方法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编译.so库文件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通过Java命令执行 Java程序，最终实现Java调用本地代码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概览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320675" y="1111250"/>
            <a:ext cx="11064240" cy="562991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NDK</a:t>
            </a:r>
            <a:r>
              <a:rPr lang="en-US" altLang="zh-CN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(C/C++)</a:t>
            </a: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SDK(Java)</a:t>
            </a: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性质是一样的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定义：Native Development Kit，是 Android的一个工具开发包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作用：快速开发C、 C++的动态库，并自动将so和应用一起打包成 APK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在Android的场景下 使用JNI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提供了把.so和.apk打包的工具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NDK提供的库有限，仅拥有算法效率和敏感的问题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提供了交叉编译器，用于生成特定的CPU平台动态库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特点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运行效率高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代码安全性高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功能拓展性好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易于代码复用和移植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概览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168275" y="1311275"/>
            <a:ext cx="9578975" cy="251777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NDK与JNI关系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JNI是实现Java调用C/C++的途径，NDK是Android中实现JNI的手段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即在Android的开发环境中，通过NDK从而实现JNI的功能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Java的优点是跨平台，和操作系统之间的调用由JVM完成，但是一些和操作系统相关的操作就无法完成，JNI的出现刚好弥补了这个缺陷，也完善了Java语言，将java扩展得更为强大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45465" y="431165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概览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>
            <p:custDataLst>
              <p:tags r:id="rId2"/>
            </p:custDataLst>
          </p:nvPr>
        </p:nvSpPr>
        <p:spPr>
          <a:xfrm>
            <a:off x="93345" y="1111250"/>
            <a:ext cx="12005310" cy="527875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常用C/C++编译器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clang 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130300" lvl="2" indent="-228600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是一个C、C++、Object-C的轻量级编译器。基于LLVM（LLVM是以C++编写而成的构架编译器的框架系统，可以说是一个用于开发编译器相关的库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gcc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130300" lvl="2" indent="-228600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GNU C编译器。原本只能处理C语言，很快扩展，变得可处理C++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g++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130300" lvl="2" indent="-228600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GNU c++编译器，后缀为.c的源文件，gcc把它当作是C程序，而g++当作是C++程序；后缀为.cpp的，两者都会认为是c++程序，g++会自动链接c++标准库stl，gcc不会，gcc不会定义__cplusplus宏，而g++会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GDB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130300" lvl="2" indent="-228600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是一个由GNU开源组织发布的、UNIX/Linux操作系统下的、基于命令行的、功能强大的程序调试工具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</p:tagLst>
</file>

<file path=ppt/tags/tag11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edbd173c-5864-4e29-bcee-1511d2668539}"/>
  <p:tag name="KSO_WM_UNIT_TEXTBOXSTYLE_INDEX" val="14"/>
  <p:tag name="KSO_WM_UNIT_TEXTBOXSTYLE_TYPE" val="MultOutline"/>
</p:tagLst>
</file>

<file path=ppt/tags/tag12.xml><?xml version="1.0" encoding="utf-8"?>
<p:tagLst xmlns:p="http://schemas.openxmlformats.org/presentationml/2006/main">
  <p:tag name="PA" val="v4.1.3"/>
</p:tagLst>
</file>

<file path=ppt/tags/tag13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0a2f21c5-2d2e-40ea-98df-bdc0674d4cdf}"/>
  <p:tag name="KSO_WM_UNIT_TEXTBOXSTYLE_INDEX" val="14"/>
  <p:tag name="KSO_WM_UNIT_TEXTBOXSTYLE_TYPE" val="MultOutline"/>
</p:tagLst>
</file>

<file path=ppt/tags/tag14.xml><?xml version="1.0" encoding="utf-8"?>
<p:tagLst xmlns:p="http://schemas.openxmlformats.org/presentationml/2006/main">
  <p:tag name="PA" val="v4.1.3"/>
</p:tagLst>
</file>

<file path=ppt/tags/tag15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0428de88-5ad0-4388-a88a-bda0c4e9a799}"/>
  <p:tag name="KSO_WM_UNIT_TEXTBOXSTYLE_INDEX" val="14"/>
  <p:tag name="KSO_WM_UNIT_TEXTBOXSTYLE_TYPE" val="MultOutline"/>
</p:tagLst>
</file>

<file path=ppt/tags/tag16.xml><?xml version="1.0" encoding="utf-8"?>
<p:tagLst xmlns:p="http://schemas.openxmlformats.org/presentationml/2006/main">
  <p:tag name="PA" val="v4.1.3"/>
</p:tagLst>
</file>

<file path=ppt/tags/tag17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556d7332-0765-461e-958e-3f452810151a}"/>
  <p:tag name="KSO_WM_UNIT_TEXTBOXSTYLE_INDEX" val="14"/>
  <p:tag name="KSO_WM_UNIT_TEXTBOXSTYLE_TYPE" val="MultOutline"/>
</p:tagLst>
</file>

<file path=ppt/tags/tag18.xml><?xml version="1.0" encoding="utf-8"?>
<p:tagLst xmlns:p="http://schemas.openxmlformats.org/presentationml/2006/main">
  <p:tag name="PA" val="v4.1.3"/>
</p:tagLst>
</file>

<file path=ppt/tags/tag19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80c12497-30f0-428c-9509-a99a9c79de07}"/>
  <p:tag name="KSO_WM_UNIT_TEXTBOXSTYLE_INDEX" val="14"/>
  <p:tag name="KSO_WM_UNIT_TEXTBOXSTYLE_TYPE" val="MultOutline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d69e1ea6-8bd9-447e-8a33-bca843753a8c}"/>
  <p:tag name="KSO_WM_UNIT_TEXTBOXSTYLE_INDEX" val="14"/>
  <p:tag name="KSO_WM_UNIT_TEXTBOXSTYLE_TYPE" val="MultOutline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e58ff221-9022-466f-86e4-9c7458706441}"/>
  <p:tag name="KSO_WM_UNIT_TEXTBOXSTYLE_INDEX" val="14"/>
  <p:tag name="KSO_WM_UNIT_TEXTBOXSTYLE_TYPE" val="MultOutline"/>
</p:tagLst>
</file>

<file path=ppt/tags/tag24.xml><?xml version="1.0" encoding="utf-8"?>
<p:tagLst xmlns:p="http://schemas.openxmlformats.org/presentationml/2006/main">
  <p:tag name="PA" val="v4.1.3"/>
</p:tagLst>
</file>

<file path=ppt/tags/tag25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c7b61da4-c0dc-4031-b0ce-9ec60ad54598}"/>
  <p:tag name="KSO_WM_UNIT_TEXTBOXSTYLE_INDEX" val="14"/>
  <p:tag name="KSO_WM_UNIT_TEXTBOXSTYLE_TYPE" val="MultOutline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27e62beb-49d9-4230-a584-1a607bf80037}"/>
  <p:tag name="KSO_WM_UNIT_TEXTBOXSTYLE_INDEX" val="14"/>
  <p:tag name="KSO_WM_UNIT_TEXTBOXSTYLE_TYPE" val="MultOutline"/>
</p:tagLst>
</file>

<file path=ppt/tags/tag28.xml><?xml version="1.0" encoding="utf-8"?>
<p:tagLst xmlns:p="http://schemas.openxmlformats.org/presentationml/2006/main">
  <p:tag name="PA" val="v4.1.3"/>
</p:tagLst>
</file>

<file path=ppt/tags/tag29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9823454a-20fa-40ce-847c-27b1ba2654a9}"/>
  <p:tag name="KSO_WM_UNIT_TEXTBOXSTYLE_INDEX" val="14"/>
  <p:tag name="KSO_WM_UNIT_TEXTBOXSTYLE_TYPE" val="MultOutline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PA" val="v4.1.3"/>
</p:tagLst>
</file>

<file path=ppt/tags/tag31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OneParaText2_11*f*1"/>
  <p:tag name="KSO_WM_TEMPLATE_CATEGORY" val="OneParaText"/>
  <p:tag name="KSO_WM_TEMPLATE_INDEX" val="2"/>
  <p:tag name="KSO_WM_UNIT_LAYERLEVEL" val="1"/>
  <p:tag name="KSO_WM_TAG_VERSION" val="1.0"/>
  <p:tag name="KSO_WM_BEAUTIFY_FLAG" val="#wm#"/>
  <p:tag name="KSO_WM_UNIT_TEXTBOXSTYLE_GUID" val="{64ffbb16-60d2-4f11-8514-95b591337321}"/>
  <p:tag name="KSO_WM_UNIT_TEXTBOXSTYLE_INDEX" val="11"/>
  <p:tag name="KSO_WM_UNIT_TEXTBOXSTYLE_TYPE" val="OneParaTitle"/>
</p:tagLst>
</file>

<file path=ppt/tags/tag32.xml><?xml version="1.0" encoding="utf-8"?>
<p:tagLst xmlns:p="http://schemas.openxmlformats.org/presentationml/2006/main">
  <p:tag name="PA" val="v4.1.3"/>
</p:tagLst>
</file>

<file path=ppt/tags/tag33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824a2009-2036-488c-8a2d-db561bde6d21}"/>
  <p:tag name="KSO_WM_UNIT_TEXTBOXSTYLE_INDEX" val="14"/>
  <p:tag name="KSO_WM_UNIT_TEXTBOXSTYLE_TYPE" val="MultOutline"/>
</p:tagLst>
</file>

<file path=ppt/tags/tag34.xml><?xml version="1.0" encoding="utf-8"?>
<p:tagLst xmlns:p="http://schemas.openxmlformats.org/presentationml/2006/main">
  <p:tag name="PA" val="v4.1.3"/>
</p:tagLst>
</file>

<file path=ppt/tags/tag35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d24e88b3-9782-42b2-b2b0-335a155d7cc3}"/>
  <p:tag name="KSO_WM_UNIT_TEXTBOXSTYLE_INDEX" val="14"/>
  <p:tag name="KSO_WM_UNIT_TEXTBOXSTYLE_TYPE" val="MultOutline"/>
</p:tagLst>
</file>

<file path=ppt/tags/tag36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efced2d8-7f9c-47bc-8ec7-d0d8b21bc5de}"/>
  <p:tag name="KSO_WM_UNIT_TEXTBOXSTYLE_INDEX" val="14"/>
  <p:tag name="KSO_WM_UNIT_TEXTBOXSTYLE_TYPE" val="MultOutline"/>
</p:tagLst>
</file>

<file path=ppt/tags/tag37.xml><?xml version="1.0" encoding="utf-8"?>
<p:tagLst xmlns:p="http://schemas.openxmlformats.org/presentationml/2006/main">
  <p:tag name="PA" val="v4.1.3"/>
</p:tagLst>
</file>

<file path=ppt/tags/tag38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175f31ec-a14f-4444-9bd0-fe15ffe8685c}"/>
  <p:tag name="KSO_WM_UNIT_TEXTBOXSTYLE_INDEX" val="14"/>
  <p:tag name="KSO_WM_UNIT_TEXTBOXSTYLE_TYPE" val="MultOutline"/>
</p:tagLst>
</file>

<file path=ppt/tags/tag39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PA" val="v4.1.3"/>
</p:tagLst>
</file>

<file path=ppt/tags/tag40.xml><?xml version="1.0" encoding="utf-8"?>
<p:tagLst xmlns:p="http://schemas.openxmlformats.org/presentationml/2006/main">
  <p:tag name="PA" val="v4.1.3"/>
</p:tagLst>
</file>

<file path=ppt/tags/tag41.xml><?xml version="1.0" encoding="utf-8"?>
<p:tagLst xmlns:p="http://schemas.openxmlformats.org/presentationml/2006/main">
  <p:tag name="PA" val="v4.1.3"/>
</p:tagLst>
</file>

<file path=ppt/tags/tag42.xml><?xml version="1.0" encoding="utf-8"?>
<p:tagLst xmlns:p="http://schemas.openxmlformats.org/presentationml/2006/main">
  <p:tag name="PA" val="v4.1.3"/>
</p:tagLst>
</file>

<file path=ppt/tags/tag43.xml><?xml version="1.0" encoding="utf-8"?>
<p:tagLst xmlns:p="http://schemas.openxmlformats.org/presentationml/2006/main">
  <p:tag name="PA" val="v4.1.3"/>
</p:tagLst>
</file>

<file path=ppt/tags/tag44.xml><?xml version="1.0" encoding="utf-8"?>
<p:tagLst xmlns:p="http://schemas.openxmlformats.org/presentationml/2006/main">
  <p:tag name="PA" val="v4.1.3"/>
</p:tagLst>
</file>

<file path=ppt/tags/tag45.xml><?xml version="1.0" encoding="utf-8"?>
<p:tagLst xmlns:p="http://schemas.openxmlformats.org/presentationml/2006/main">
  <p:tag name="PA" val="v4.1.3"/>
</p:tagLst>
</file>

<file path=ppt/tags/tag46.xml><?xml version="1.0" encoding="utf-8"?>
<p:tagLst xmlns:p="http://schemas.openxmlformats.org/presentationml/2006/main">
  <p:tag name="PA" val="v4.1.3"/>
</p:tagLst>
</file>

<file path=ppt/tags/tag47.xml><?xml version="1.0" encoding="utf-8"?>
<p:tagLst xmlns:p="http://schemas.openxmlformats.org/presentationml/2006/main">
  <p:tag name="PA" val="v4.1.3"/>
</p:tagLst>
</file>

<file path=ppt/tags/tag48.xml><?xml version="1.0" encoding="utf-8"?>
<p:tagLst xmlns:p="http://schemas.openxmlformats.org/presentationml/2006/main">
  <p:tag name="PA" val="v4.1.3"/>
</p:tagLst>
</file>

<file path=ppt/tags/tag49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PA" val="v4.1.3"/>
</p:tagLst>
</file>

<file path=ppt/tags/tag50.xml><?xml version="1.0" encoding="utf-8"?>
<p:tagLst xmlns:p="http://schemas.openxmlformats.org/presentationml/2006/main">
  <p:tag name="PA" val="v4.1.3"/>
</p:tagLst>
</file>

<file path=ppt/tags/tag51.xml><?xml version="1.0" encoding="utf-8"?>
<p:tagLst xmlns:p="http://schemas.openxmlformats.org/presentationml/2006/main">
  <p:tag name="PA" val="v4.1.3"/>
</p:tagLst>
</file>

<file path=ppt/tags/tag52.xml><?xml version="1.0" encoding="utf-8"?>
<p:tagLst xmlns:p="http://schemas.openxmlformats.org/presentationml/2006/main">
  <p:tag name="PA" val="v4.1.3"/>
</p:tagLst>
</file>

<file path=ppt/tags/tag53.xml><?xml version="1.0" encoding="utf-8"?>
<p:tagLst xmlns:p="http://schemas.openxmlformats.org/presentationml/2006/main">
  <p:tag name="PA" val="v4.1.3"/>
</p:tagLst>
</file>

<file path=ppt/tags/tag54.xml><?xml version="1.0" encoding="utf-8"?>
<p:tagLst xmlns:p="http://schemas.openxmlformats.org/presentationml/2006/main">
  <p:tag name="PA" val="v4.1.3"/>
</p:tagLst>
</file>

<file path=ppt/tags/tag55.xml><?xml version="1.0" encoding="utf-8"?>
<p:tagLst xmlns:p="http://schemas.openxmlformats.org/presentationml/2006/main">
  <p:tag name="PA" val="v4.1.3"/>
</p:tagLst>
</file>

<file path=ppt/tags/tag56.xml><?xml version="1.0" encoding="utf-8"?>
<p:tagLst xmlns:p="http://schemas.openxmlformats.org/presentationml/2006/main">
  <p:tag name="PA" val="v4.1.3"/>
</p:tagLst>
</file>

<file path=ppt/tags/tag57.xml><?xml version="1.0" encoding="utf-8"?>
<p:tagLst xmlns:p="http://schemas.openxmlformats.org/presentationml/2006/main">
  <p:tag name="PA" val="v4.1.3"/>
</p:tagLst>
</file>

<file path=ppt/tags/tag58.xml><?xml version="1.0" encoding="utf-8"?>
<p:tagLst xmlns:p="http://schemas.openxmlformats.org/presentationml/2006/main">
  <p:tag name="PA" val="v4.1.3"/>
</p:tagLst>
</file>

<file path=ppt/tags/tag59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PA" val="v4.1.3"/>
</p:tagLst>
</file>

<file path=ppt/tags/tag60.xml><?xml version="1.0" encoding="utf-8"?>
<p:tagLst xmlns:p="http://schemas.openxmlformats.org/presentationml/2006/main">
  <p:tag name="PA" val="v4.1.3"/>
</p:tagLst>
</file>

<file path=ppt/tags/tag61.xml><?xml version="1.0" encoding="utf-8"?>
<p:tagLst xmlns:p="http://schemas.openxmlformats.org/presentationml/2006/main">
  <p:tag name="PA" val="v4.1.3"/>
</p:tagLst>
</file>

<file path=ppt/tags/tag62.xml><?xml version="1.0" encoding="utf-8"?>
<p:tagLst xmlns:p="http://schemas.openxmlformats.org/presentationml/2006/main">
  <p:tag name="PA" val="v4.1.3"/>
</p:tagLst>
</file>

<file path=ppt/tags/tag63.xml><?xml version="1.0" encoding="utf-8"?>
<p:tagLst xmlns:p="http://schemas.openxmlformats.org/presentationml/2006/main">
  <p:tag name="PA" val="v4.1.3"/>
</p:tagLst>
</file>

<file path=ppt/tags/tag64.xml><?xml version="1.0" encoding="utf-8"?>
<p:tagLst xmlns:p="http://schemas.openxmlformats.org/presentationml/2006/main">
  <p:tag name="PA" val="v4.1.3"/>
</p:tagLst>
</file>

<file path=ppt/tags/tag65.xml><?xml version="1.0" encoding="utf-8"?>
<p:tagLst xmlns:p="http://schemas.openxmlformats.org/presentationml/2006/main">
  <p:tag name="PA" val="v4.1.3"/>
</p:tagLst>
</file>

<file path=ppt/tags/tag66.xml><?xml version="1.0" encoding="utf-8"?>
<p:tagLst xmlns:p="http://schemas.openxmlformats.org/presentationml/2006/main">
  <p:tag name="PA" val="v4.1.3"/>
</p:tagLst>
</file>

<file path=ppt/tags/tag67.xml><?xml version="1.0" encoding="utf-8"?>
<p:tagLst xmlns:p="http://schemas.openxmlformats.org/presentationml/2006/main">
  <p:tag name="PA" val="v4.1.3"/>
</p:tagLst>
</file>

<file path=ppt/tags/tag68.xml><?xml version="1.0" encoding="utf-8"?>
<p:tagLst xmlns:p="http://schemas.openxmlformats.org/presentationml/2006/main">
  <p:tag name="PA" val="v4.1.3"/>
</p:tagLst>
</file>

<file path=ppt/tags/tag69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PA" val="v4.1.3"/>
</p:tagLst>
</file>

<file path=ppt/tags/tag70.xml><?xml version="1.0" encoding="utf-8"?>
<p:tagLst xmlns:p="http://schemas.openxmlformats.org/presentationml/2006/main">
  <p:tag name="PA" val="v4.1.3"/>
</p:tagLst>
</file>

<file path=ppt/tags/tag71.xml><?xml version="1.0" encoding="utf-8"?>
<p:tagLst xmlns:p="http://schemas.openxmlformats.org/presentationml/2006/main">
  <p:tag name="KSO_WM_DOC_GUID" val="{ebae741e-f6be-4508-b345-b70f422bb642}"/>
</p:tagLst>
</file>

<file path=ppt/tags/tag8.xml><?xml version="1.0" encoding="utf-8"?>
<p:tagLst xmlns:p="http://schemas.openxmlformats.org/presentationml/2006/main">
  <p:tag name="PA" val="v4.1.3"/>
</p:tagLst>
</file>

<file path=ppt/tags/tag9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bd67f705-947d-42bc-b370-c038e2b28c86}"/>
  <p:tag name="KSO_WM_UNIT_TEXTBOXSTYLE_INDEX" val="14"/>
  <p:tag name="KSO_WM_UNIT_TEXTBOXSTYLE_TYPE" val="MultOutline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4312</Words>
  <Application>WPS 演示</Application>
  <PresentationFormat>宽屏</PresentationFormat>
  <Paragraphs>307</Paragraphs>
  <Slides>37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37</vt:i4>
      </vt:variant>
    </vt:vector>
  </HeadingPairs>
  <TitlesOfParts>
    <vt:vector size="53" baseType="lpstr">
      <vt:lpstr>Arial</vt:lpstr>
      <vt:lpstr>宋体</vt:lpstr>
      <vt:lpstr>Wingdings</vt:lpstr>
      <vt:lpstr>Calibri</vt:lpstr>
      <vt:lpstr>等线</vt:lpstr>
      <vt:lpstr>微软雅黑</vt:lpstr>
      <vt:lpstr>Yu Gothic UI Light</vt:lpstr>
      <vt:lpstr>Times New Roman</vt:lpstr>
      <vt:lpstr>Wingdings</vt:lpstr>
      <vt:lpstr>Arial Unicode MS</vt:lpstr>
      <vt:lpstr>Segoe UI</vt:lpstr>
      <vt:lpstr>Roboto condensed</vt:lpstr>
      <vt:lpstr>Segoe Print</vt:lpstr>
      <vt:lpstr>等线 Light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T060764</cp:lastModifiedBy>
  <cp:revision>5195</cp:revision>
  <dcterms:created xsi:type="dcterms:W3CDTF">2016-08-30T15:34:00Z</dcterms:created>
  <dcterms:modified xsi:type="dcterms:W3CDTF">2019-09-10T11:59:14Z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2052-11.1.0.8919</vt:lpwstr>
  </property>
</Properties>
</file>